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64" r:id="rId4"/>
    <p:sldId id="265" r:id="rId5"/>
    <p:sldId id="266" r:id="rId6"/>
    <p:sldId id="267" r:id="rId7"/>
    <p:sldId id="268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1A551C0-2020-AC11-E31C-3E2CE23E2CE2}" styleName="Mercer 2020 Brand Tabl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/>
        <a:fill>
          <a:solidFill>
            <a:schemeClr val="lt2">
              <a:tint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2">
              <a:tint val="60000"/>
            </a:schemeClr>
          </a:solidFill>
        </a:fill>
      </a:tcStyle>
    </a:band1V>
    <a:band2V>
      <a:tcStyle>
        <a:tcBdr/>
      </a:tcStyle>
    </a:band2V>
    <a:lastCol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>
              <a:tint val="100000"/>
            </a:schemeClr>
          </a:solidFill>
        </a:fill>
      </a:tcStyle>
    </a:lastCol>
    <a:firstCol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/>
          </a:solidFill>
        </a:fill>
      </a:tcStyle>
    </a:firstCol>
    <a:lastRow>
      <a:tcTxStyle>
        <a:fontRef idx="minor">
          <a:prstClr val="black"/>
        </a:fontRef>
        <a:schemeClr val="bg1"/>
      </a:tcTxStyle>
      <a:tcStyle>
        <a:tcBdr/>
        <a:fill>
          <a:solidFill>
            <a:schemeClr val="tx2">
              <a:tint val="100000"/>
            </a:schemeClr>
          </a:solidFill>
        </a:fill>
      </a:tcStyle>
    </a:lastRow>
    <a:firstRow>
      <a:tcTxStyle>
        <a:fontRef idx="minor">
          <a:prstClr val="black"/>
        </a:fontRef>
        <a:schemeClr val="bg1"/>
      </a:tcTxStyle>
      <a:tcStyle>
        <a:tcBdr/>
        <a:fill>
          <a:solidFill>
            <a:schemeClr val="dk1"/>
          </a:solidFill>
        </a:fill>
      </a:tcStyle>
    </a:firstRow>
  </a:tblStyle>
  <a:tblStyle styleId="{BA112003-2020-AC11-E31C-3E2CE23E2CE2}" styleName="Mercer 2020 Ballroom Tabl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/>
        <a:fill>
          <a:solidFill>
            <a:schemeClr val="lt2">
              <a:tint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2">
              <a:tint val="60000"/>
            </a:schemeClr>
          </a:solidFill>
        </a:fill>
      </a:tcStyle>
    </a:band1V>
    <a:band2V>
      <a:tcStyle>
        <a:tcBdr/>
      </a:tcStyle>
    </a:band2V>
    <a:lastCol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>
              <a:tint val="100000"/>
            </a:schemeClr>
          </a:solidFill>
        </a:fill>
      </a:tcStyle>
    </a:lastCol>
    <a:firstCol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/>
          </a:solidFill>
        </a:fill>
      </a:tcStyle>
    </a:firstCol>
    <a:lastRow>
      <a:tcTxStyle>
        <a:fontRef idx="minor">
          <a:prstClr val="black"/>
        </a:fontRef>
        <a:schemeClr val="bg1"/>
      </a:tcTxStyle>
      <a:tcStyle>
        <a:tcBdr/>
        <a:fill>
          <a:solidFill>
            <a:schemeClr val="tx2">
              <a:tint val="100000"/>
            </a:schemeClr>
          </a:solidFill>
        </a:fill>
      </a:tcStyle>
    </a:lastRow>
    <a:firstRow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alpha val="99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alpha val="99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DE-4354-BD0E-8A75905DA03D}"/>
              </c:ext>
            </c:extLst>
          </c:dPt>
          <c:dPt>
            <c:idx val="1"/>
            <c:bubble3D val="0"/>
            <c:spPr>
              <a:solidFill>
                <a:schemeClr val="bg1">
                  <a:alpha val="99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DE-4354-BD0E-8A75905DA03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DE-4354-BD0E-8A75905DA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nl-BE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alpha val="99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alpha val="99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55-419B-B229-DF4E9F5BE3F9}"/>
              </c:ext>
            </c:extLst>
          </c:dPt>
          <c:dPt>
            <c:idx val="1"/>
            <c:bubble3D val="0"/>
            <c:spPr>
              <a:solidFill>
                <a:schemeClr val="bg1">
                  <a:alpha val="99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55-419B-B229-DF4E9F5BE3F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55-419B-B229-DF4E9F5BE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nl-BE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alpha val="99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alpha val="99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58-40BD-8271-9A752E04D574}"/>
              </c:ext>
            </c:extLst>
          </c:dPt>
          <c:dPt>
            <c:idx val="1"/>
            <c:bubble3D val="0"/>
            <c:spPr>
              <a:solidFill>
                <a:schemeClr val="bg1">
                  <a:alpha val="99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58-40BD-8271-9A752E04D57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58-40BD-8271-9A752E04D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nl-BE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1F1ED-32A3-40FC-A7A7-499BACDAA78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917B56-ED07-43AD-B8A6-C97C993C4B30}">
      <dgm:prSet phldrT="[Text]"/>
      <dgm:spPr/>
      <dgm:t>
        <a:bodyPr/>
        <a:lstStyle/>
        <a:p>
          <a:r>
            <a:rPr lang="en-US" dirty="0"/>
            <a:t>Age / generation and program duration and deliverables criteria established</a:t>
          </a:r>
        </a:p>
      </dgm:t>
    </dgm:pt>
    <dgm:pt modelId="{FBAFCE79-997A-48D5-A573-0F7DC902E061}" type="parTrans" cxnId="{68B18F3C-240D-404B-A874-23FB31A618C8}">
      <dgm:prSet/>
      <dgm:spPr/>
      <dgm:t>
        <a:bodyPr/>
        <a:lstStyle/>
        <a:p>
          <a:endParaRPr lang="en-US"/>
        </a:p>
      </dgm:t>
    </dgm:pt>
    <dgm:pt modelId="{5C9ABEB4-5042-4CB4-9C60-4607F33D87EA}" type="sibTrans" cxnId="{68B18F3C-240D-404B-A874-23FB31A618C8}">
      <dgm:prSet/>
      <dgm:spPr/>
      <dgm:t>
        <a:bodyPr/>
        <a:lstStyle/>
        <a:p>
          <a:endParaRPr lang="en-US"/>
        </a:p>
      </dgm:t>
    </dgm:pt>
    <dgm:pt modelId="{82F69F4A-91E7-4360-A632-951FE9B9CFE6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At least 3 generations in each cohort</a:t>
          </a:r>
        </a:p>
      </dgm:t>
    </dgm:pt>
    <dgm:pt modelId="{60267675-EB56-4BC8-8259-F8F92BE0E671}" type="parTrans" cxnId="{793F8AF5-A15C-474A-AC72-80D5DF1CE58D}">
      <dgm:prSet/>
      <dgm:spPr/>
      <dgm:t>
        <a:bodyPr/>
        <a:lstStyle/>
        <a:p>
          <a:endParaRPr lang="en-US"/>
        </a:p>
      </dgm:t>
    </dgm:pt>
    <dgm:pt modelId="{E63BB99B-582C-4456-AA06-102236491B62}" type="sibTrans" cxnId="{793F8AF5-A15C-474A-AC72-80D5DF1CE58D}">
      <dgm:prSet/>
      <dgm:spPr/>
      <dgm:t>
        <a:bodyPr/>
        <a:lstStyle/>
        <a:p>
          <a:endParaRPr lang="en-US"/>
        </a:p>
      </dgm:t>
    </dgm:pt>
    <dgm:pt modelId="{095E148F-6766-4945-BF88-4AC211F8BE4A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Session no longer than 3 months </a:t>
          </a:r>
        </a:p>
      </dgm:t>
    </dgm:pt>
    <dgm:pt modelId="{3A266037-4ADA-4D16-907B-ECCA3D4C9EC0}" type="parTrans" cxnId="{12E663C2-BD6E-4DB6-8800-D0187F9A9A8C}">
      <dgm:prSet/>
      <dgm:spPr/>
      <dgm:t>
        <a:bodyPr/>
        <a:lstStyle/>
        <a:p>
          <a:endParaRPr lang="en-US"/>
        </a:p>
      </dgm:t>
    </dgm:pt>
    <dgm:pt modelId="{5AED7D13-7D62-470E-9870-386B6CBE0250}" type="sibTrans" cxnId="{12E663C2-BD6E-4DB6-8800-D0187F9A9A8C}">
      <dgm:prSet/>
      <dgm:spPr/>
      <dgm:t>
        <a:bodyPr/>
        <a:lstStyle/>
        <a:p>
          <a:endParaRPr lang="en-US"/>
        </a:p>
      </dgm:t>
    </dgm:pt>
    <dgm:pt modelId="{63BC685D-DBB5-4E20-9B50-840AB4E62CE5}">
      <dgm:prSet/>
      <dgm:spPr/>
      <dgm:t>
        <a:bodyPr/>
        <a:lstStyle/>
        <a:p>
          <a:r>
            <a:rPr lang="en-US" dirty="0"/>
            <a:t>Time requirements to be quantified and leadership informed</a:t>
          </a:r>
        </a:p>
      </dgm:t>
    </dgm:pt>
    <dgm:pt modelId="{FD6F1203-8ECB-48E4-8D41-A47C156924DB}" type="parTrans" cxnId="{1F5FE895-D398-460C-998A-9F9BA3001CB2}">
      <dgm:prSet/>
      <dgm:spPr/>
      <dgm:t>
        <a:bodyPr/>
        <a:lstStyle/>
        <a:p>
          <a:endParaRPr lang="en-US"/>
        </a:p>
      </dgm:t>
    </dgm:pt>
    <dgm:pt modelId="{C04402B1-FBC6-4EDF-8ADE-790C675B7906}" type="sibTrans" cxnId="{1F5FE895-D398-460C-998A-9F9BA3001CB2}">
      <dgm:prSet/>
      <dgm:spPr/>
      <dgm:t>
        <a:bodyPr/>
        <a:lstStyle/>
        <a:p>
          <a:endParaRPr lang="en-US"/>
        </a:p>
      </dgm:t>
    </dgm:pt>
    <dgm:pt modelId="{13CBE480-56AD-4A3C-9750-B0F35A03FE59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4 to 5 hours per month (e.g. weekly calls and preparation / follow-up)</a:t>
          </a:r>
        </a:p>
      </dgm:t>
    </dgm:pt>
    <dgm:pt modelId="{132FF494-661E-461E-BD9C-AA22C6CF2411}" type="parTrans" cxnId="{7063F05B-4E07-4C6D-AEAD-545303B52A08}">
      <dgm:prSet/>
      <dgm:spPr/>
      <dgm:t>
        <a:bodyPr/>
        <a:lstStyle/>
        <a:p>
          <a:endParaRPr lang="en-US"/>
        </a:p>
      </dgm:t>
    </dgm:pt>
    <dgm:pt modelId="{967D4EC3-353F-4FC6-87CC-DACD662BD28A}" type="sibTrans" cxnId="{7063F05B-4E07-4C6D-AEAD-545303B52A08}">
      <dgm:prSet/>
      <dgm:spPr/>
      <dgm:t>
        <a:bodyPr/>
        <a:lstStyle/>
        <a:p>
          <a:endParaRPr lang="en-US"/>
        </a:p>
      </dgm:t>
    </dgm:pt>
    <dgm:pt modelId="{36B97781-8872-4B33-9110-7F5EA0C46455}">
      <dgm:prSet/>
      <dgm:spPr/>
      <dgm:t>
        <a:bodyPr/>
        <a:lstStyle/>
        <a:p>
          <a:r>
            <a:rPr lang="en-US" dirty="0"/>
            <a:t>Real world company challenges would be identified for resolution by each cohort</a:t>
          </a:r>
        </a:p>
      </dgm:t>
    </dgm:pt>
    <dgm:pt modelId="{8387308D-6495-4671-BF8E-635C7361737E}" type="parTrans" cxnId="{9A918A9E-4B04-4437-A4A4-A3056CB47247}">
      <dgm:prSet/>
      <dgm:spPr/>
      <dgm:t>
        <a:bodyPr/>
        <a:lstStyle/>
        <a:p>
          <a:endParaRPr lang="en-US"/>
        </a:p>
      </dgm:t>
    </dgm:pt>
    <dgm:pt modelId="{C2D3C49D-5344-421D-B8BD-0AF4396967E8}" type="sibTrans" cxnId="{9A918A9E-4B04-4437-A4A4-A3056CB47247}">
      <dgm:prSet/>
      <dgm:spPr/>
      <dgm:t>
        <a:bodyPr/>
        <a:lstStyle/>
        <a:p>
          <a:endParaRPr lang="en-US"/>
        </a:p>
      </dgm:t>
    </dgm:pt>
    <dgm:pt modelId="{78D5401C-9C7F-4376-9C1F-F1B88A399F87}">
      <dgm:prSet/>
      <dgm:spPr/>
      <dgm:t>
        <a:bodyPr/>
        <a:lstStyle/>
        <a:p>
          <a:r>
            <a:rPr lang="en-US" dirty="0"/>
            <a:t>Outcomes to be clearly documented and wildly communicated</a:t>
          </a:r>
        </a:p>
      </dgm:t>
    </dgm:pt>
    <dgm:pt modelId="{AAE45FAE-7FCC-4A47-8D88-2EEAACA12D1C}" type="parTrans" cxnId="{0B2CF954-8773-48E3-8F5D-214E19BC6333}">
      <dgm:prSet/>
      <dgm:spPr/>
      <dgm:t>
        <a:bodyPr/>
        <a:lstStyle/>
        <a:p>
          <a:endParaRPr lang="en-US"/>
        </a:p>
      </dgm:t>
    </dgm:pt>
    <dgm:pt modelId="{CABCA21B-087D-4C8A-B724-1AA8B8E8FCDE}" type="sibTrans" cxnId="{0B2CF954-8773-48E3-8F5D-214E19BC6333}">
      <dgm:prSet/>
      <dgm:spPr/>
      <dgm:t>
        <a:bodyPr/>
        <a:lstStyle/>
        <a:p>
          <a:endParaRPr lang="en-US"/>
        </a:p>
      </dgm:t>
    </dgm:pt>
    <dgm:pt modelId="{EFF2921F-0828-47D6-BBE6-7A023D54A734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Session notes are captured</a:t>
          </a:r>
        </a:p>
      </dgm:t>
    </dgm:pt>
    <dgm:pt modelId="{C2A0E6F1-76F5-4E9C-B767-3AC26EA6C8AC}" type="parTrans" cxnId="{13841824-9467-42B6-8BB6-B6E0368987E7}">
      <dgm:prSet/>
      <dgm:spPr/>
      <dgm:t>
        <a:bodyPr/>
        <a:lstStyle/>
        <a:p>
          <a:endParaRPr lang="en-US"/>
        </a:p>
      </dgm:t>
    </dgm:pt>
    <dgm:pt modelId="{8C45CD29-BEC3-496B-978D-76BA3AA90E92}" type="sibTrans" cxnId="{13841824-9467-42B6-8BB6-B6E0368987E7}">
      <dgm:prSet/>
      <dgm:spPr/>
      <dgm:t>
        <a:bodyPr/>
        <a:lstStyle/>
        <a:p>
          <a:endParaRPr lang="en-US"/>
        </a:p>
      </dgm:t>
    </dgm:pt>
    <dgm:pt modelId="{B3BE4BDF-E997-4A98-8D6A-23AD8AD1CD09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Collectively group summary for broader sharing explaining</a:t>
          </a:r>
        </a:p>
      </dgm:t>
    </dgm:pt>
    <dgm:pt modelId="{5929633C-E419-4E2F-ACD3-7D7AD978B409}" type="parTrans" cxnId="{D666583E-D915-450C-9971-781BC2992281}">
      <dgm:prSet/>
      <dgm:spPr/>
      <dgm:t>
        <a:bodyPr/>
        <a:lstStyle/>
        <a:p>
          <a:endParaRPr lang="en-US"/>
        </a:p>
      </dgm:t>
    </dgm:pt>
    <dgm:pt modelId="{97C5B3E4-2E1B-4217-AABD-E120AFF8817F}" type="sibTrans" cxnId="{D666583E-D915-450C-9971-781BC2992281}">
      <dgm:prSet/>
      <dgm:spPr/>
      <dgm:t>
        <a:bodyPr/>
        <a:lstStyle/>
        <a:p>
          <a:endParaRPr lang="en-US"/>
        </a:p>
      </dgm:t>
    </dgm:pt>
    <dgm:pt modelId="{602BD711-701D-449C-B7FA-0762691E76AC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Management and unions informed of time commitments </a:t>
          </a:r>
        </a:p>
      </dgm:t>
    </dgm:pt>
    <dgm:pt modelId="{B9E3D4EC-1F8B-457F-BBB1-EAD3A1E5A4CA}" type="parTrans" cxnId="{3BB776CB-0351-4A4F-ADCF-215606CD3BCE}">
      <dgm:prSet/>
      <dgm:spPr/>
      <dgm:t>
        <a:bodyPr/>
        <a:lstStyle/>
        <a:p>
          <a:endParaRPr lang="en-US"/>
        </a:p>
      </dgm:t>
    </dgm:pt>
    <dgm:pt modelId="{BE8976FC-1A5D-484E-9238-B2F40B767F06}" type="sibTrans" cxnId="{3BB776CB-0351-4A4F-ADCF-215606CD3BCE}">
      <dgm:prSet/>
      <dgm:spPr/>
      <dgm:t>
        <a:bodyPr/>
        <a:lstStyle/>
        <a:p>
          <a:endParaRPr lang="en-US"/>
        </a:p>
      </dgm:t>
    </dgm:pt>
    <dgm:pt modelId="{FA8FB62A-10EA-4A13-A498-EF3F10958215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Application / nomination process established  </a:t>
          </a:r>
        </a:p>
      </dgm:t>
    </dgm:pt>
    <dgm:pt modelId="{4A430F13-E57A-4455-9F67-D82B3D63AA53}" type="parTrans" cxnId="{CDD5D6A8-0126-4033-AEE8-2909C13C74E6}">
      <dgm:prSet/>
      <dgm:spPr/>
      <dgm:t>
        <a:bodyPr/>
        <a:lstStyle/>
        <a:p>
          <a:endParaRPr lang="en-US"/>
        </a:p>
      </dgm:t>
    </dgm:pt>
    <dgm:pt modelId="{9A96044E-704E-4474-BD1F-882C647DE36C}" type="sibTrans" cxnId="{CDD5D6A8-0126-4033-AEE8-2909C13C74E6}">
      <dgm:prSet/>
      <dgm:spPr/>
      <dgm:t>
        <a:bodyPr/>
        <a:lstStyle/>
        <a:p>
          <a:endParaRPr lang="en-US"/>
        </a:p>
      </dgm:t>
    </dgm:pt>
    <dgm:pt modelId="{BD8338F6-AC4C-4F8A-B318-B324FE7CC34E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Management and Unions to suggest company challenges to be addressed in program</a:t>
          </a:r>
        </a:p>
      </dgm:t>
    </dgm:pt>
    <dgm:pt modelId="{74C00B65-2F16-4C92-8C42-09880F2F8343}" type="parTrans" cxnId="{BD1FFF94-61EB-4A75-BAEF-F5EB46724952}">
      <dgm:prSet/>
      <dgm:spPr/>
      <dgm:t>
        <a:bodyPr/>
        <a:lstStyle/>
        <a:p>
          <a:endParaRPr lang="en-US"/>
        </a:p>
      </dgm:t>
    </dgm:pt>
    <dgm:pt modelId="{5CCBDF11-2BE5-4186-9B82-AADCAD420DAB}" type="sibTrans" cxnId="{BD1FFF94-61EB-4A75-BAEF-F5EB46724952}">
      <dgm:prSet/>
      <dgm:spPr/>
      <dgm:t>
        <a:bodyPr/>
        <a:lstStyle/>
        <a:p>
          <a:endParaRPr lang="en-US"/>
        </a:p>
      </dgm:t>
    </dgm:pt>
    <dgm:pt modelId="{F6B8EE1A-0F86-4C57-8874-64AF88EEEA9C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Report shared with Management and Unions</a:t>
          </a:r>
        </a:p>
      </dgm:t>
    </dgm:pt>
    <dgm:pt modelId="{4F7FD204-B560-4938-9228-EC1FA4D17C8F}" type="parTrans" cxnId="{03A04A73-066F-4F86-B5BE-3F4D97537868}">
      <dgm:prSet/>
      <dgm:spPr/>
      <dgm:t>
        <a:bodyPr/>
        <a:lstStyle/>
        <a:p>
          <a:endParaRPr lang="en-US"/>
        </a:p>
      </dgm:t>
    </dgm:pt>
    <dgm:pt modelId="{5091B15C-766A-440A-9548-7BDD750AEAC6}" type="sibTrans" cxnId="{03A04A73-066F-4F86-B5BE-3F4D97537868}">
      <dgm:prSet/>
      <dgm:spPr/>
      <dgm:t>
        <a:bodyPr/>
        <a:lstStyle/>
        <a:p>
          <a:endParaRPr lang="en-US"/>
        </a:p>
      </dgm:t>
    </dgm:pt>
    <dgm:pt modelId="{55C47953-EC74-423E-AA81-83B174F0961E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Group considers                                                 a) How do we do that and what are the benefits for the company?                          b) What skills are required  to solve the problem?</a:t>
          </a:r>
        </a:p>
      </dgm:t>
    </dgm:pt>
    <dgm:pt modelId="{9BEBE475-59C4-449A-9A62-E7CDC5F70BE6}" type="parTrans" cxnId="{92260FE7-DB0E-4E0C-9E17-2F2E95FDD467}">
      <dgm:prSet/>
      <dgm:spPr/>
      <dgm:t>
        <a:bodyPr/>
        <a:lstStyle/>
        <a:p>
          <a:endParaRPr lang="en-US"/>
        </a:p>
      </dgm:t>
    </dgm:pt>
    <dgm:pt modelId="{6550A397-32C2-4604-AEBB-9DB3B400ACE3}" type="sibTrans" cxnId="{92260FE7-DB0E-4E0C-9E17-2F2E95FDD467}">
      <dgm:prSet/>
      <dgm:spPr/>
      <dgm:t>
        <a:bodyPr/>
        <a:lstStyle/>
        <a:p>
          <a:endParaRPr lang="en-US"/>
        </a:p>
      </dgm:t>
    </dgm:pt>
    <dgm:pt modelId="{C063453B-1FC6-4884-A9F4-6A838BB38136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a) problem addressed</a:t>
          </a:r>
        </a:p>
      </dgm:t>
    </dgm:pt>
    <dgm:pt modelId="{1F33207D-D93F-4424-BE43-F957E92FAF5E}" type="parTrans" cxnId="{660AB9B0-A4CD-4BB6-80C9-CB0BBF1E9AF7}">
      <dgm:prSet/>
      <dgm:spPr/>
      <dgm:t>
        <a:bodyPr/>
        <a:lstStyle/>
        <a:p>
          <a:endParaRPr lang="en-US"/>
        </a:p>
      </dgm:t>
    </dgm:pt>
    <dgm:pt modelId="{47E4C89F-FC00-471D-99A2-4B6EC4B5B5BF}" type="sibTrans" cxnId="{660AB9B0-A4CD-4BB6-80C9-CB0BBF1E9AF7}">
      <dgm:prSet/>
      <dgm:spPr/>
      <dgm:t>
        <a:bodyPr/>
        <a:lstStyle/>
        <a:p>
          <a:endParaRPr lang="en-US"/>
        </a:p>
      </dgm:t>
    </dgm:pt>
    <dgm:pt modelId="{CCB0E7D3-047F-43A5-8B18-93B21F15106F}">
      <dgm:prSet custT="1"/>
      <dgm:spPr/>
      <dgm:t>
        <a:bodyPr/>
        <a:lstStyle/>
        <a:p>
          <a:pPr marL="180975" indent="-180975"/>
          <a:r>
            <a:rPr lang="en-US" sz="1050" i="1" dirty="0">
              <a:solidFill>
                <a:schemeClr val="bg1"/>
              </a:solidFill>
            </a:rPr>
            <a:t>b) colleagues experiences working a cross-generational knowledge transfer program </a:t>
          </a:r>
        </a:p>
      </dgm:t>
    </dgm:pt>
    <dgm:pt modelId="{A1DFD0FB-9FB5-409C-B4AA-C591B75CA741}" type="parTrans" cxnId="{EDDBD43B-0719-42D4-99D4-EFEB98482B3D}">
      <dgm:prSet/>
      <dgm:spPr/>
      <dgm:t>
        <a:bodyPr/>
        <a:lstStyle/>
        <a:p>
          <a:endParaRPr lang="en-US"/>
        </a:p>
      </dgm:t>
    </dgm:pt>
    <dgm:pt modelId="{8A48202E-83E3-413D-8541-7533D047FC62}" type="sibTrans" cxnId="{EDDBD43B-0719-42D4-99D4-EFEB98482B3D}">
      <dgm:prSet/>
      <dgm:spPr/>
      <dgm:t>
        <a:bodyPr/>
        <a:lstStyle/>
        <a:p>
          <a:endParaRPr lang="en-US"/>
        </a:p>
      </dgm:t>
    </dgm:pt>
    <dgm:pt modelId="{8FAE51C4-2C2E-4D7E-96B4-50D487FC0C53}" type="pres">
      <dgm:prSet presAssocID="{EEB1F1ED-32A3-40FC-A7A7-499BACDAA78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5B5E991-0445-4662-9E57-5271D3A9C767}" type="pres">
      <dgm:prSet presAssocID="{78D5401C-9C7F-4376-9C1F-F1B88A399F87}" presName="Accent4" presStyleCnt="0"/>
      <dgm:spPr/>
    </dgm:pt>
    <dgm:pt modelId="{A5B40770-1B3D-48E6-8411-092168CEC3F1}" type="pres">
      <dgm:prSet presAssocID="{78D5401C-9C7F-4376-9C1F-F1B88A399F87}" presName="Accent" presStyleLbl="node1" presStyleIdx="0" presStyleCnt="4"/>
      <dgm:spPr/>
    </dgm:pt>
    <dgm:pt modelId="{BE6DCDE0-F02E-4C66-8FEC-307DEE85BAB0}" type="pres">
      <dgm:prSet presAssocID="{78D5401C-9C7F-4376-9C1F-F1B88A399F87}" presName="ParentBackground4" presStyleCnt="0"/>
      <dgm:spPr/>
    </dgm:pt>
    <dgm:pt modelId="{9A143877-2348-4314-8DBB-9E944100305C}" type="pres">
      <dgm:prSet presAssocID="{78D5401C-9C7F-4376-9C1F-F1B88A399F87}" presName="ParentBackground" presStyleLbl="fgAcc1" presStyleIdx="0" presStyleCnt="4"/>
      <dgm:spPr/>
    </dgm:pt>
    <dgm:pt modelId="{68474572-0ABD-4BCF-9AEA-7B8F39C540F7}" type="pres">
      <dgm:prSet presAssocID="{78D5401C-9C7F-4376-9C1F-F1B88A399F87}" presName="Child4" presStyleLbl="revTx" presStyleIdx="0" presStyleCnt="4" custLinFactNeighborY="8060">
        <dgm:presLayoutVars>
          <dgm:chMax val="0"/>
          <dgm:chPref val="0"/>
          <dgm:bulletEnabled val="1"/>
        </dgm:presLayoutVars>
      </dgm:prSet>
      <dgm:spPr/>
    </dgm:pt>
    <dgm:pt modelId="{F65E7552-8828-45E3-BE01-BB32D9E40252}" type="pres">
      <dgm:prSet presAssocID="{78D5401C-9C7F-4376-9C1F-F1B88A399F87}" presName="Parent4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6C800823-7141-4711-BE4F-9A912C40A8ED}" type="pres">
      <dgm:prSet presAssocID="{36B97781-8872-4B33-9110-7F5EA0C46455}" presName="Accent3" presStyleCnt="0"/>
      <dgm:spPr/>
    </dgm:pt>
    <dgm:pt modelId="{98C9BB96-FECE-4B81-AADC-DBC7A0592705}" type="pres">
      <dgm:prSet presAssocID="{36B97781-8872-4B33-9110-7F5EA0C46455}" presName="Accent" presStyleLbl="node1" presStyleIdx="1" presStyleCnt="4"/>
      <dgm:spPr/>
    </dgm:pt>
    <dgm:pt modelId="{BC82AFFB-26C4-4CF0-9BAA-0AEC6CE85636}" type="pres">
      <dgm:prSet presAssocID="{36B97781-8872-4B33-9110-7F5EA0C46455}" presName="ParentBackground3" presStyleCnt="0"/>
      <dgm:spPr/>
    </dgm:pt>
    <dgm:pt modelId="{0D46F8CA-8E6C-4106-987A-81D0B9565D33}" type="pres">
      <dgm:prSet presAssocID="{36B97781-8872-4B33-9110-7F5EA0C46455}" presName="ParentBackground" presStyleLbl="fgAcc1" presStyleIdx="1" presStyleCnt="4"/>
      <dgm:spPr/>
    </dgm:pt>
    <dgm:pt modelId="{5DEE84F3-B5BE-45F8-A9D4-0AD1ED663249}" type="pres">
      <dgm:prSet presAssocID="{36B97781-8872-4B33-9110-7F5EA0C46455}" presName="Child3" presStyleLbl="revTx" presStyleIdx="1" presStyleCnt="4" custLinFactNeighborY="8060">
        <dgm:presLayoutVars>
          <dgm:chMax val="0"/>
          <dgm:chPref val="0"/>
          <dgm:bulletEnabled val="1"/>
        </dgm:presLayoutVars>
      </dgm:prSet>
      <dgm:spPr/>
    </dgm:pt>
    <dgm:pt modelId="{A8079436-95FC-4049-8DD2-FDA7AECAEA5E}" type="pres">
      <dgm:prSet presAssocID="{36B97781-8872-4B33-9110-7F5EA0C46455}" presName="Parent3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67B70BCB-5D41-4FC2-AC0F-0E5E5EF20E80}" type="pres">
      <dgm:prSet presAssocID="{63BC685D-DBB5-4E20-9B50-840AB4E62CE5}" presName="Accent2" presStyleCnt="0"/>
      <dgm:spPr/>
    </dgm:pt>
    <dgm:pt modelId="{03634A12-9DB5-4D99-9140-C2A9FF544CAE}" type="pres">
      <dgm:prSet presAssocID="{63BC685D-DBB5-4E20-9B50-840AB4E62CE5}" presName="Accent" presStyleLbl="node1" presStyleIdx="2" presStyleCnt="4"/>
      <dgm:spPr/>
    </dgm:pt>
    <dgm:pt modelId="{515E4F50-54D7-4337-8BE5-2FA045F455BC}" type="pres">
      <dgm:prSet presAssocID="{63BC685D-DBB5-4E20-9B50-840AB4E62CE5}" presName="ParentBackground2" presStyleCnt="0"/>
      <dgm:spPr/>
    </dgm:pt>
    <dgm:pt modelId="{3C2D9FD9-6F38-4571-92E4-F6DEC87334DF}" type="pres">
      <dgm:prSet presAssocID="{63BC685D-DBB5-4E20-9B50-840AB4E62CE5}" presName="ParentBackground" presStyleLbl="fgAcc1" presStyleIdx="2" presStyleCnt="4"/>
      <dgm:spPr/>
    </dgm:pt>
    <dgm:pt modelId="{DA4FB91F-3A66-4968-AF19-7184D0097BFC}" type="pres">
      <dgm:prSet presAssocID="{63BC685D-DBB5-4E20-9B50-840AB4E62CE5}" presName="Child2" presStyleLbl="revTx" presStyleIdx="2" presStyleCnt="4" custLinFactNeighborY="8060">
        <dgm:presLayoutVars>
          <dgm:chMax val="0"/>
          <dgm:chPref val="0"/>
          <dgm:bulletEnabled val="1"/>
        </dgm:presLayoutVars>
      </dgm:prSet>
      <dgm:spPr/>
    </dgm:pt>
    <dgm:pt modelId="{7684FFEC-A8E1-4481-89B9-782185F71CF0}" type="pres">
      <dgm:prSet presAssocID="{63BC685D-DBB5-4E20-9B50-840AB4E62CE5}" presName="Parent2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B1C7E91C-2840-410A-B858-66BD7F2245A7}" type="pres">
      <dgm:prSet presAssocID="{D7917B56-ED07-43AD-B8A6-C97C993C4B30}" presName="Accent1" presStyleCnt="0"/>
      <dgm:spPr/>
    </dgm:pt>
    <dgm:pt modelId="{380ECE30-E690-41F4-A207-CE176428F72C}" type="pres">
      <dgm:prSet presAssocID="{D7917B56-ED07-43AD-B8A6-C97C993C4B30}" presName="Accent" presStyleLbl="node1" presStyleIdx="3" presStyleCnt="4"/>
      <dgm:spPr/>
    </dgm:pt>
    <dgm:pt modelId="{ACAC7829-30D6-4639-8E9B-7BB953C90A71}" type="pres">
      <dgm:prSet presAssocID="{D7917B56-ED07-43AD-B8A6-C97C993C4B30}" presName="ParentBackground1" presStyleCnt="0"/>
      <dgm:spPr/>
    </dgm:pt>
    <dgm:pt modelId="{572EF710-ABF8-4007-8540-94273E459460}" type="pres">
      <dgm:prSet presAssocID="{D7917B56-ED07-43AD-B8A6-C97C993C4B30}" presName="ParentBackground" presStyleLbl="fgAcc1" presStyleIdx="3" presStyleCnt="4"/>
      <dgm:spPr/>
    </dgm:pt>
    <dgm:pt modelId="{263E87ED-7F06-4E49-A479-F8536C650EFF}" type="pres">
      <dgm:prSet presAssocID="{D7917B56-ED07-43AD-B8A6-C97C993C4B30}" presName="Child1" presStyleLbl="revTx" presStyleIdx="3" presStyleCnt="4" custLinFactNeighborY="8060">
        <dgm:presLayoutVars>
          <dgm:chMax val="0"/>
          <dgm:chPref val="0"/>
          <dgm:bulletEnabled val="1"/>
        </dgm:presLayoutVars>
      </dgm:prSet>
      <dgm:spPr/>
    </dgm:pt>
    <dgm:pt modelId="{8DD3F44F-6F5D-40F5-A6B6-C121B0FCC16D}" type="pres">
      <dgm:prSet presAssocID="{D7917B56-ED07-43AD-B8A6-C97C993C4B30}" presName="Parent1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1D3B0B11-5DEF-4790-9755-A3C334831E54}" type="presOf" srcId="{C063453B-1FC6-4884-A9F4-6A838BB38136}" destId="{68474572-0ABD-4BCF-9AEA-7B8F39C540F7}" srcOrd="0" destOrd="2" presId="urn:microsoft.com/office/officeart/2011/layout/CircleProcess"/>
    <dgm:cxn modelId="{5943F812-24B4-4CEB-AB4F-5F6C513C5880}" type="presOf" srcId="{602BD711-701D-449C-B7FA-0762691E76AC}" destId="{DA4FB91F-3A66-4968-AF19-7184D0097BFC}" srcOrd="0" destOrd="1" presId="urn:microsoft.com/office/officeart/2011/layout/CircleProcess"/>
    <dgm:cxn modelId="{E738451A-BC49-4DC4-B5E9-95B2C643AD1B}" type="presOf" srcId="{36B97781-8872-4B33-9110-7F5EA0C46455}" destId="{0D46F8CA-8E6C-4106-987A-81D0B9565D33}" srcOrd="0" destOrd="0" presId="urn:microsoft.com/office/officeart/2011/layout/CircleProcess"/>
    <dgm:cxn modelId="{968DE91A-5AC8-406B-A2BC-4EB805AEF96E}" type="presOf" srcId="{63BC685D-DBB5-4E20-9B50-840AB4E62CE5}" destId="{7684FFEC-A8E1-4481-89B9-782185F71CF0}" srcOrd="1" destOrd="0" presId="urn:microsoft.com/office/officeart/2011/layout/CircleProcess"/>
    <dgm:cxn modelId="{13841824-9467-42B6-8BB6-B6E0368987E7}" srcId="{78D5401C-9C7F-4376-9C1F-F1B88A399F87}" destId="{EFF2921F-0828-47D6-BBE6-7A023D54A734}" srcOrd="0" destOrd="0" parTransId="{C2A0E6F1-76F5-4E9C-B767-3AC26EA6C8AC}" sibTransId="{8C45CD29-BEC3-496B-978D-76BA3AA90E92}"/>
    <dgm:cxn modelId="{ABA0DF35-9563-46C5-8FF4-75B8D6E0E087}" type="presOf" srcId="{CCB0E7D3-047F-43A5-8B18-93B21F15106F}" destId="{68474572-0ABD-4BCF-9AEA-7B8F39C540F7}" srcOrd="0" destOrd="3" presId="urn:microsoft.com/office/officeart/2011/layout/CircleProcess"/>
    <dgm:cxn modelId="{EDDBD43B-0719-42D4-99D4-EFEB98482B3D}" srcId="{78D5401C-9C7F-4376-9C1F-F1B88A399F87}" destId="{CCB0E7D3-047F-43A5-8B18-93B21F15106F}" srcOrd="3" destOrd="0" parTransId="{A1DFD0FB-9FB5-409C-B4AA-C591B75CA741}" sibTransId="{8A48202E-83E3-413D-8541-7533D047FC62}"/>
    <dgm:cxn modelId="{68B18F3C-240D-404B-A874-23FB31A618C8}" srcId="{EEB1F1ED-32A3-40FC-A7A7-499BACDAA786}" destId="{D7917B56-ED07-43AD-B8A6-C97C993C4B30}" srcOrd="0" destOrd="0" parTransId="{FBAFCE79-997A-48D5-A573-0F7DC902E061}" sibTransId="{5C9ABEB4-5042-4CB4-9C60-4607F33D87EA}"/>
    <dgm:cxn modelId="{D666583E-D915-450C-9971-781BC2992281}" srcId="{78D5401C-9C7F-4376-9C1F-F1B88A399F87}" destId="{B3BE4BDF-E997-4A98-8D6A-23AD8AD1CD09}" srcOrd="1" destOrd="0" parTransId="{5929633C-E419-4E2F-ACD3-7D7AD978B409}" sibTransId="{97C5B3E4-2E1B-4217-AABD-E120AFF8817F}"/>
    <dgm:cxn modelId="{EA083C3F-D2E4-4418-972A-3D6F02EB4645}" type="presOf" srcId="{095E148F-6766-4945-BF88-4AC211F8BE4A}" destId="{263E87ED-7F06-4E49-A479-F8536C650EFF}" srcOrd="0" destOrd="1" presId="urn:microsoft.com/office/officeart/2011/layout/CircleProcess"/>
    <dgm:cxn modelId="{7063F05B-4E07-4C6D-AEAD-545303B52A08}" srcId="{63BC685D-DBB5-4E20-9B50-840AB4E62CE5}" destId="{13CBE480-56AD-4A3C-9750-B0F35A03FE59}" srcOrd="0" destOrd="0" parTransId="{132FF494-661E-461E-BD9C-AA22C6CF2411}" sibTransId="{967D4EC3-353F-4FC6-87CC-DACD662BD28A}"/>
    <dgm:cxn modelId="{06F60647-F2F4-479D-8B6B-E7D0F0ACAF3D}" type="presOf" srcId="{36B97781-8872-4B33-9110-7F5EA0C46455}" destId="{A8079436-95FC-4049-8DD2-FDA7AECAEA5E}" srcOrd="1" destOrd="0" presId="urn:microsoft.com/office/officeart/2011/layout/CircleProcess"/>
    <dgm:cxn modelId="{C759666C-9F1B-4C6A-8391-7C00659E0917}" type="presOf" srcId="{78D5401C-9C7F-4376-9C1F-F1B88A399F87}" destId="{F65E7552-8828-45E3-BE01-BB32D9E40252}" srcOrd="1" destOrd="0" presId="urn:microsoft.com/office/officeart/2011/layout/CircleProcess"/>
    <dgm:cxn modelId="{800BFC6C-DA2A-46E9-8AC7-7CFAE7A93D69}" type="presOf" srcId="{82F69F4A-91E7-4360-A632-951FE9B9CFE6}" destId="{263E87ED-7F06-4E49-A479-F8536C650EFF}" srcOrd="0" destOrd="0" presId="urn:microsoft.com/office/officeart/2011/layout/CircleProcess"/>
    <dgm:cxn modelId="{19A48471-C4A7-4F66-A773-F32236F819D0}" type="presOf" srcId="{FA8FB62A-10EA-4A13-A498-EF3F10958215}" destId="{263E87ED-7F06-4E49-A479-F8536C650EFF}" srcOrd="0" destOrd="2" presId="urn:microsoft.com/office/officeart/2011/layout/CircleProcess"/>
    <dgm:cxn modelId="{03A04A73-066F-4F86-B5BE-3F4D97537868}" srcId="{78D5401C-9C7F-4376-9C1F-F1B88A399F87}" destId="{F6B8EE1A-0F86-4C57-8874-64AF88EEEA9C}" srcOrd="4" destOrd="0" parTransId="{4F7FD204-B560-4938-9228-EC1FA4D17C8F}" sibTransId="{5091B15C-766A-440A-9548-7BDD750AEAC6}"/>
    <dgm:cxn modelId="{0B2CF954-8773-48E3-8F5D-214E19BC6333}" srcId="{EEB1F1ED-32A3-40FC-A7A7-499BACDAA786}" destId="{78D5401C-9C7F-4376-9C1F-F1B88A399F87}" srcOrd="3" destOrd="0" parTransId="{AAE45FAE-7FCC-4A47-8D88-2EEAACA12D1C}" sibTransId="{CABCA21B-087D-4C8A-B724-1AA8B8E8FCDE}"/>
    <dgm:cxn modelId="{3E52BF75-FA29-4D5E-9154-49168621D8A5}" type="presOf" srcId="{D7917B56-ED07-43AD-B8A6-C97C993C4B30}" destId="{8DD3F44F-6F5D-40F5-A6B6-C121B0FCC16D}" srcOrd="1" destOrd="0" presId="urn:microsoft.com/office/officeart/2011/layout/CircleProcess"/>
    <dgm:cxn modelId="{6DCC6182-8706-4363-826A-8A07A1D2598A}" type="presOf" srcId="{63BC685D-DBB5-4E20-9B50-840AB4E62CE5}" destId="{3C2D9FD9-6F38-4571-92E4-F6DEC87334DF}" srcOrd="0" destOrd="0" presId="urn:microsoft.com/office/officeart/2011/layout/CircleProcess"/>
    <dgm:cxn modelId="{51ABDA91-B55A-42DC-AB04-9910A8B25167}" type="presOf" srcId="{EEB1F1ED-32A3-40FC-A7A7-499BACDAA786}" destId="{8FAE51C4-2C2E-4D7E-96B4-50D487FC0C53}" srcOrd="0" destOrd="0" presId="urn:microsoft.com/office/officeart/2011/layout/CircleProcess"/>
    <dgm:cxn modelId="{D8B68A93-6752-4C28-A524-97D689AE3B5B}" type="presOf" srcId="{EFF2921F-0828-47D6-BBE6-7A023D54A734}" destId="{68474572-0ABD-4BCF-9AEA-7B8F39C540F7}" srcOrd="0" destOrd="0" presId="urn:microsoft.com/office/officeart/2011/layout/CircleProcess"/>
    <dgm:cxn modelId="{BD1FFF94-61EB-4A75-BAEF-F5EB46724952}" srcId="{36B97781-8872-4B33-9110-7F5EA0C46455}" destId="{BD8338F6-AC4C-4F8A-B318-B324FE7CC34E}" srcOrd="0" destOrd="0" parTransId="{74C00B65-2F16-4C92-8C42-09880F2F8343}" sibTransId="{5CCBDF11-2BE5-4186-9B82-AADCAD420DAB}"/>
    <dgm:cxn modelId="{1F5FE895-D398-460C-998A-9F9BA3001CB2}" srcId="{EEB1F1ED-32A3-40FC-A7A7-499BACDAA786}" destId="{63BC685D-DBB5-4E20-9B50-840AB4E62CE5}" srcOrd="1" destOrd="0" parTransId="{FD6F1203-8ECB-48E4-8D41-A47C156924DB}" sibTransId="{C04402B1-FBC6-4EDF-8ADE-790C675B7906}"/>
    <dgm:cxn modelId="{9A918A9E-4B04-4437-A4A4-A3056CB47247}" srcId="{EEB1F1ED-32A3-40FC-A7A7-499BACDAA786}" destId="{36B97781-8872-4B33-9110-7F5EA0C46455}" srcOrd="2" destOrd="0" parTransId="{8387308D-6495-4671-BF8E-635C7361737E}" sibTransId="{C2D3C49D-5344-421D-B8BD-0AF4396967E8}"/>
    <dgm:cxn modelId="{74C9D19E-E3A8-4CFB-B6C0-99CFC65FF3B6}" type="presOf" srcId="{13CBE480-56AD-4A3C-9750-B0F35A03FE59}" destId="{DA4FB91F-3A66-4968-AF19-7184D0097BFC}" srcOrd="0" destOrd="0" presId="urn:microsoft.com/office/officeart/2011/layout/CircleProcess"/>
    <dgm:cxn modelId="{F95520A7-5431-4D9A-9871-F108BD77E36C}" type="presOf" srcId="{D7917B56-ED07-43AD-B8A6-C97C993C4B30}" destId="{572EF710-ABF8-4007-8540-94273E459460}" srcOrd="0" destOrd="0" presId="urn:microsoft.com/office/officeart/2011/layout/CircleProcess"/>
    <dgm:cxn modelId="{CDD5D6A8-0126-4033-AEE8-2909C13C74E6}" srcId="{D7917B56-ED07-43AD-B8A6-C97C993C4B30}" destId="{FA8FB62A-10EA-4A13-A498-EF3F10958215}" srcOrd="2" destOrd="0" parTransId="{4A430F13-E57A-4455-9F67-D82B3D63AA53}" sibTransId="{9A96044E-704E-4474-BD1F-882C647DE36C}"/>
    <dgm:cxn modelId="{660AB9B0-A4CD-4BB6-80C9-CB0BBF1E9AF7}" srcId="{78D5401C-9C7F-4376-9C1F-F1B88A399F87}" destId="{C063453B-1FC6-4884-A9F4-6A838BB38136}" srcOrd="2" destOrd="0" parTransId="{1F33207D-D93F-4424-BE43-F957E92FAF5E}" sibTransId="{47E4C89F-FC00-471D-99A2-4B6EC4B5B5BF}"/>
    <dgm:cxn modelId="{12E663C2-BD6E-4DB6-8800-D0187F9A9A8C}" srcId="{D7917B56-ED07-43AD-B8A6-C97C993C4B30}" destId="{095E148F-6766-4945-BF88-4AC211F8BE4A}" srcOrd="1" destOrd="0" parTransId="{3A266037-4ADA-4D16-907B-ECCA3D4C9EC0}" sibTransId="{5AED7D13-7D62-470E-9870-386B6CBE0250}"/>
    <dgm:cxn modelId="{3BB776CB-0351-4A4F-ADCF-215606CD3BCE}" srcId="{63BC685D-DBB5-4E20-9B50-840AB4E62CE5}" destId="{602BD711-701D-449C-B7FA-0762691E76AC}" srcOrd="1" destOrd="0" parTransId="{B9E3D4EC-1F8B-457F-BBB1-EAD3A1E5A4CA}" sibTransId="{BE8976FC-1A5D-484E-9238-B2F40B767F06}"/>
    <dgm:cxn modelId="{BE226FCC-8ACB-4AB9-A1CD-7CF0B3D4C759}" type="presOf" srcId="{BD8338F6-AC4C-4F8A-B318-B324FE7CC34E}" destId="{5DEE84F3-B5BE-45F8-A9D4-0AD1ED663249}" srcOrd="0" destOrd="0" presId="urn:microsoft.com/office/officeart/2011/layout/CircleProcess"/>
    <dgm:cxn modelId="{565DD0E3-D98F-45B5-812E-4B658C28CCCD}" type="presOf" srcId="{B3BE4BDF-E997-4A98-8D6A-23AD8AD1CD09}" destId="{68474572-0ABD-4BCF-9AEA-7B8F39C540F7}" srcOrd="0" destOrd="1" presId="urn:microsoft.com/office/officeart/2011/layout/CircleProcess"/>
    <dgm:cxn modelId="{92260FE7-DB0E-4E0C-9E17-2F2E95FDD467}" srcId="{36B97781-8872-4B33-9110-7F5EA0C46455}" destId="{55C47953-EC74-423E-AA81-83B174F0961E}" srcOrd="1" destOrd="0" parTransId="{9BEBE475-59C4-449A-9A62-E7CDC5F70BE6}" sibTransId="{6550A397-32C2-4604-AEBB-9DB3B400ACE3}"/>
    <dgm:cxn modelId="{131043EA-3C15-42AF-9A86-07157492BB34}" type="presOf" srcId="{55C47953-EC74-423E-AA81-83B174F0961E}" destId="{5DEE84F3-B5BE-45F8-A9D4-0AD1ED663249}" srcOrd="0" destOrd="1" presId="urn:microsoft.com/office/officeart/2011/layout/CircleProcess"/>
    <dgm:cxn modelId="{C7B959F2-CD9B-40D2-A987-DD0B12EE3E73}" type="presOf" srcId="{78D5401C-9C7F-4376-9C1F-F1B88A399F87}" destId="{9A143877-2348-4314-8DBB-9E944100305C}" srcOrd="0" destOrd="0" presId="urn:microsoft.com/office/officeart/2011/layout/CircleProcess"/>
    <dgm:cxn modelId="{793F8AF5-A15C-474A-AC72-80D5DF1CE58D}" srcId="{D7917B56-ED07-43AD-B8A6-C97C993C4B30}" destId="{82F69F4A-91E7-4360-A632-951FE9B9CFE6}" srcOrd="0" destOrd="0" parTransId="{60267675-EB56-4BC8-8259-F8F92BE0E671}" sibTransId="{E63BB99B-582C-4456-AA06-102236491B62}"/>
    <dgm:cxn modelId="{9CFACEF5-987F-408E-95BB-AA639E42933F}" type="presOf" srcId="{F6B8EE1A-0F86-4C57-8874-64AF88EEEA9C}" destId="{68474572-0ABD-4BCF-9AEA-7B8F39C540F7}" srcOrd="0" destOrd="4" presId="urn:microsoft.com/office/officeart/2011/layout/CircleProcess"/>
    <dgm:cxn modelId="{65421503-C060-4BC3-B830-58A8F7B5262D}" type="presParOf" srcId="{8FAE51C4-2C2E-4D7E-96B4-50D487FC0C53}" destId="{F5B5E991-0445-4662-9E57-5271D3A9C767}" srcOrd="0" destOrd="0" presId="urn:microsoft.com/office/officeart/2011/layout/CircleProcess"/>
    <dgm:cxn modelId="{DB64BA1B-024F-47AD-B53E-0B7D7B04ECC8}" type="presParOf" srcId="{F5B5E991-0445-4662-9E57-5271D3A9C767}" destId="{A5B40770-1B3D-48E6-8411-092168CEC3F1}" srcOrd="0" destOrd="0" presId="urn:microsoft.com/office/officeart/2011/layout/CircleProcess"/>
    <dgm:cxn modelId="{B15A74EC-393E-4EE9-A3E1-9DE0BBC6BCBC}" type="presParOf" srcId="{8FAE51C4-2C2E-4D7E-96B4-50D487FC0C53}" destId="{BE6DCDE0-F02E-4C66-8FEC-307DEE85BAB0}" srcOrd="1" destOrd="0" presId="urn:microsoft.com/office/officeart/2011/layout/CircleProcess"/>
    <dgm:cxn modelId="{1B0BC2CC-A744-47E9-BD7B-A43E857BD7D6}" type="presParOf" srcId="{BE6DCDE0-F02E-4C66-8FEC-307DEE85BAB0}" destId="{9A143877-2348-4314-8DBB-9E944100305C}" srcOrd="0" destOrd="0" presId="urn:microsoft.com/office/officeart/2011/layout/CircleProcess"/>
    <dgm:cxn modelId="{506504C1-DFE4-4FBF-A671-616F7ADBBB8C}" type="presParOf" srcId="{8FAE51C4-2C2E-4D7E-96B4-50D487FC0C53}" destId="{68474572-0ABD-4BCF-9AEA-7B8F39C540F7}" srcOrd="2" destOrd="0" presId="urn:microsoft.com/office/officeart/2011/layout/CircleProcess"/>
    <dgm:cxn modelId="{4CE36F2C-29EF-48EC-AC26-A8837D7191BD}" type="presParOf" srcId="{8FAE51C4-2C2E-4D7E-96B4-50D487FC0C53}" destId="{F65E7552-8828-45E3-BE01-BB32D9E40252}" srcOrd="3" destOrd="0" presId="urn:microsoft.com/office/officeart/2011/layout/CircleProcess"/>
    <dgm:cxn modelId="{5F2FBBDE-2AD3-4AC6-B356-5F3D3BBCF02D}" type="presParOf" srcId="{8FAE51C4-2C2E-4D7E-96B4-50D487FC0C53}" destId="{6C800823-7141-4711-BE4F-9A912C40A8ED}" srcOrd="4" destOrd="0" presId="urn:microsoft.com/office/officeart/2011/layout/CircleProcess"/>
    <dgm:cxn modelId="{FEC65250-CC8E-48EA-B5EB-96F1285D8516}" type="presParOf" srcId="{6C800823-7141-4711-BE4F-9A912C40A8ED}" destId="{98C9BB96-FECE-4B81-AADC-DBC7A0592705}" srcOrd="0" destOrd="0" presId="urn:microsoft.com/office/officeart/2011/layout/CircleProcess"/>
    <dgm:cxn modelId="{1FCDDCEF-22F0-487D-AA9B-8FB8A4C1AE0F}" type="presParOf" srcId="{8FAE51C4-2C2E-4D7E-96B4-50D487FC0C53}" destId="{BC82AFFB-26C4-4CF0-9BAA-0AEC6CE85636}" srcOrd="5" destOrd="0" presId="urn:microsoft.com/office/officeart/2011/layout/CircleProcess"/>
    <dgm:cxn modelId="{2957F0A9-2812-460C-80A1-C479AC650479}" type="presParOf" srcId="{BC82AFFB-26C4-4CF0-9BAA-0AEC6CE85636}" destId="{0D46F8CA-8E6C-4106-987A-81D0B9565D33}" srcOrd="0" destOrd="0" presId="urn:microsoft.com/office/officeart/2011/layout/CircleProcess"/>
    <dgm:cxn modelId="{2E55D385-DF4F-4E5E-9D0D-4E1DD0E723BF}" type="presParOf" srcId="{8FAE51C4-2C2E-4D7E-96B4-50D487FC0C53}" destId="{5DEE84F3-B5BE-45F8-A9D4-0AD1ED663249}" srcOrd="6" destOrd="0" presId="urn:microsoft.com/office/officeart/2011/layout/CircleProcess"/>
    <dgm:cxn modelId="{85866D08-07F7-49A3-873E-07052DB27AD5}" type="presParOf" srcId="{8FAE51C4-2C2E-4D7E-96B4-50D487FC0C53}" destId="{A8079436-95FC-4049-8DD2-FDA7AECAEA5E}" srcOrd="7" destOrd="0" presId="urn:microsoft.com/office/officeart/2011/layout/CircleProcess"/>
    <dgm:cxn modelId="{60A9FC50-095F-4998-9FE0-6216A575BC79}" type="presParOf" srcId="{8FAE51C4-2C2E-4D7E-96B4-50D487FC0C53}" destId="{67B70BCB-5D41-4FC2-AC0F-0E5E5EF20E80}" srcOrd="8" destOrd="0" presId="urn:microsoft.com/office/officeart/2011/layout/CircleProcess"/>
    <dgm:cxn modelId="{59E9C97A-6588-43AD-AECE-D6EEFF292F69}" type="presParOf" srcId="{67B70BCB-5D41-4FC2-AC0F-0E5E5EF20E80}" destId="{03634A12-9DB5-4D99-9140-C2A9FF544CAE}" srcOrd="0" destOrd="0" presId="urn:microsoft.com/office/officeart/2011/layout/CircleProcess"/>
    <dgm:cxn modelId="{4CE2B6C8-4375-44B1-877E-762D4BA9F7DF}" type="presParOf" srcId="{8FAE51C4-2C2E-4D7E-96B4-50D487FC0C53}" destId="{515E4F50-54D7-4337-8BE5-2FA045F455BC}" srcOrd="9" destOrd="0" presId="urn:microsoft.com/office/officeart/2011/layout/CircleProcess"/>
    <dgm:cxn modelId="{E06121EB-91EC-4E21-AF8B-5A6262312CB0}" type="presParOf" srcId="{515E4F50-54D7-4337-8BE5-2FA045F455BC}" destId="{3C2D9FD9-6F38-4571-92E4-F6DEC87334DF}" srcOrd="0" destOrd="0" presId="urn:microsoft.com/office/officeart/2011/layout/CircleProcess"/>
    <dgm:cxn modelId="{6B73FC7C-B6FD-48F9-8D6D-039D728B8EA7}" type="presParOf" srcId="{8FAE51C4-2C2E-4D7E-96B4-50D487FC0C53}" destId="{DA4FB91F-3A66-4968-AF19-7184D0097BFC}" srcOrd="10" destOrd="0" presId="urn:microsoft.com/office/officeart/2011/layout/CircleProcess"/>
    <dgm:cxn modelId="{A8715C82-6237-480B-B0C3-E7DA9558F9FE}" type="presParOf" srcId="{8FAE51C4-2C2E-4D7E-96B4-50D487FC0C53}" destId="{7684FFEC-A8E1-4481-89B9-782185F71CF0}" srcOrd="11" destOrd="0" presId="urn:microsoft.com/office/officeart/2011/layout/CircleProcess"/>
    <dgm:cxn modelId="{7C6D340E-FD10-4A22-B776-3063A449974E}" type="presParOf" srcId="{8FAE51C4-2C2E-4D7E-96B4-50D487FC0C53}" destId="{B1C7E91C-2840-410A-B858-66BD7F2245A7}" srcOrd="12" destOrd="0" presId="urn:microsoft.com/office/officeart/2011/layout/CircleProcess"/>
    <dgm:cxn modelId="{A7FD4A6E-3034-4B32-9C23-B119B6C3FFFE}" type="presParOf" srcId="{B1C7E91C-2840-410A-B858-66BD7F2245A7}" destId="{380ECE30-E690-41F4-A207-CE176428F72C}" srcOrd="0" destOrd="0" presId="urn:microsoft.com/office/officeart/2011/layout/CircleProcess"/>
    <dgm:cxn modelId="{6E530334-36B9-45CA-839E-CD8231909C55}" type="presParOf" srcId="{8FAE51C4-2C2E-4D7E-96B4-50D487FC0C53}" destId="{ACAC7829-30D6-4639-8E9B-7BB953C90A71}" srcOrd="13" destOrd="0" presId="urn:microsoft.com/office/officeart/2011/layout/CircleProcess"/>
    <dgm:cxn modelId="{A5EF37E4-5D3B-4440-88A9-625220C04B65}" type="presParOf" srcId="{ACAC7829-30D6-4639-8E9B-7BB953C90A71}" destId="{572EF710-ABF8-4007-8540-94273E459460}" srcOrd="0" destOrd="0" presId="urn:microsoft.com/office/officeart/2011/layout/CircleProcess"/>
    <dgm:cxn modelId="{DB1A26C6-A327-42DB-9417-43448E0CF8F1}" type="presParOf" srcId="{8FAE51C4-2C2E-4D7E-96B4-50D487FC0C53}" destId="{263E87ED-7F06-4E49-A479-F8536C650EFF}" srcOrd="14" destOrd="0" presId="urn:microsoft.com/office/officeart/2011/layout/CircleProcess"/>
    <dgm:cxn modelId="{F5089A78-ABB5-4009-8214-484D5673EDB8}" type="presParOf" srcId="{8FAE51C4-2C2E-4D7E-96B4-50D487FC0C53}" destId="{8DD3F44F-6F5D-40F5-A6B6-C121B0FCC16D}" srcOrd="1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40770-1B3D-48E6-8411-092168CEC3F1}">
      <dsp:nvSpPr>
        <dsp:cNvPr id="0" name=""/>
        <dsp:cNvSpPr/>
      </dsp:nvSpPr>
      <dsp:spPr>
        <a:xfrm>
          <a:off x="9017121" y="1025222"/>
          <a:ext cx="2690154" cy="2690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43877-2348-4314-8DBB-9E944100305C}">
      <dsp:nvSpPr>
        <dsp:cNvPr id="0" name=""/>
        <dsp:cNvSpPr/>
      </dsp:nvSpPr>
      <dsp:spPr>
        <a:xfrm>
          <a:off x="9107101" y="1114914"/>
          <a:ext cx="2511349" cy="251090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Outcomes to be clearly documented and wildly communicated</a:t>
          </a:r>
        </a:p>
      </dsp:txBody>
      <dsp:txXfrm>
        <a:off x="9465865" y="1473683"/>
        <a:ext cx="1793821" cy="1793371"/>
      </dsp:txXfrm>
    </dsp:sp>
    <dsp:sp modelId="{68474572-0ABD-4BCF-9AEA-7B8F39C540F7}">
      <dsp:nvSpPr>
        <dsp:cNvPr id="0" name=""/>
        <dsp:cNvSpPr/>
      </dsp:nvSpPr>
      <dsp:spPr>
        <a:xfrm>
          <a:off x="9107101" y="3883945"/>
          <a:ext cx="2511349" cy="1474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Session notes are captured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Collectively group summary for broader sharing explaining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a) problem addressed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b) colleagues experiences working a cross-generational knowledge transfer program 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Report shared with Management and Unions</a:t>
          </a:r>
        </a:p>
      </dsp:txBody>
      <dsp:txXfrm>
        <a:off x="9107101" y="3883945"/>
        <a:ext cx="2511349" cy="1474727"/>
      </dsp:txXfrm>
    </dsp:sp>
    <dsp:sp modelId="{98C9BB96-FECE-4B81-AADC-DBC7A0592705}">
      <dsp:nvSpPr>
        <dsp:cNvPr id="0" name=""/>
        <dsp:cNvSpPr/>
      </dsp:nvSpPr>
      <dsp:spPr>
        <a:xfrm rot="2700000">
          <a:off x="6225429" y="1025033"/>
          <a:ext cx="2690198" cy="269019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6F8CA-8E6C-4106-987A-81D0B9565D33}">
      <dsp:nvSpPr>
        <dsp:cNvPr id="0" name=""/>
        <dsp:cNvSpPr/>
      </dsp:nvSpPr>
      <dsp:spPr>
        <a:xfrm>
          <a:off x="6326966" y="1114914"/>
          <a:ext cx="2511349" cy="251090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Real world company challenges would be identified for resolution by each cohort</a:t>
          </a:r>
        </a:p>
      </dsp:txBody>
      <dsp:txXfrm>
        <a:off x="6685731" y="1473683"/>
        <a:ext cx="1793821" cy="1793371"/>
      </dsp:txXfrm>
    </dsp:sp>
    <dsp:sp modelId="{5DEE84F3-B5BE-45F8-A9D4-0AD1ED663249}">
      <dsp:nvSpPr>
        <dsp:cNvPr id="0" name=""/>
        <dsp:cNvSpPr/>
      </dsp:nvSpPr>
      <dsp:spPr>
        <a:xfrm>
          <a:off x="6326966" y="3883945"/>
          <a:ext cx="2511349" cy="1474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Management and Unions to suggest company challenges to be addressed in program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Group considers                                                 a) How do we do that and what are the benefits for the company?                          b) What skills are required  to solve the problem?</a:t>
          </a:r>
        </a:p>
      </dsp:txBody>
      <dsp:txXfrm>
        <a:off x="6326966" y="3883945"/>
        <a:ext cx="2511349" cy="1474727"/>
      </dsp:txXfrm>
    </dsp:sp>
    <dsp:sp modelId="{03634A12-9DB5-4D99-9140-C2A9FF544CAE}">
      <dsp:nvSpPr>
        <dsp:cNvPr id="0" name=""/>
        <dsp:cNvSpPr/>
      </dsp:nvSpPr>
      <dsp:spPr>
        <a:xfrm rot="2700000">
          <a:off x="3456831" y="1025033"/>
          <a:ext cx="2690198" cy="269019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D9FD9-6F38-4571-92E4-F6DEC87334DF}">
      <dsp:nvSpPr>
        <dsp:cNvPr id="0" name=""/>
        <dsp:cNvSpPr/>
      </dsp:nvSpPr>
      <dsp:spPr>
        <a:xfrm>
          <a:off x="3546832" y="1114914"/>
          <a:ext cx="2511349" cy="251090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Time requirements to be quantified and leadership informed</a:t>
          </a:r>
        </a:p>
      </dsp:txBody>
      <dsp:txXfrm>
        <a:off x="3905596" y="1473683"/>
        <a:ext cx="1793821" cy="1793371"/>
      </dsp:txXfrm>
    </dsp:sp>
    <dsp:sp modelId="{DA4FB91F-3A66-4968-AF19-7184D0097BFC}">
      <dsp:nvSpPr>
        <dsp:cNvPr id="0" name=""/>
        <dsp:cNvSpPr/>
      </dsp:nvSpPr>
      <dsp:spPr>
        <a:xfrm>
          <a:off x="3546832" y="3883945"/>
          <a:ext cx="2511349" cy="1474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4 to 5 hours per month (e.g. weekly calls and preparation / follow-up)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Management and unions informed of time commitments </a:t>
          </a:r>
        </a:p>
      </dsp:txBody>
      <dsp:txXfrm>
        <a:off x="3546832" y="3883945"/>
        <a:ext cx="2511349" cy="1474727"/>
      </dsp:txXfrm>
    </dsp:sp>
    <dsp:sp modelId="{380ECE30-E690-41F4-A207-CE176428F72C}">
      <dsp:nvSpPr>
        <dsp:cNvPr id="0" name=""/>
        <dsp:cNvSpPr/>
      </dsp:nvSpPr>
      <dsp:spPr>
        <a:xfrm rot="2700000">
          <a:off x="676696" y="1025033"/>
          <a:ext cx="2690198" cy="269019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EF710-ABF8-4007-8540-94273E459460}">
      <dsp:nvSpPr>
        <dsp:cNvPr id="0" name=""/>
        <dsp:cNvSpPr/>
      </dsp:nvSpPr>
      <dsp:spPr>
        <a:xfrm>
          <a:off x="766698" y="1114914"/>
          <a:ext cx="2511349" cy="251090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Age / generation and program duration and deliverables criteria established</a:t>
          </a:r>
        </a:p>
      </dsp:txBody>
      <dsp:txXfrm>
        <a:off x="1125462" y="1473683"/>
        <a:ext cx="1793821" cy="1793371"/>
      </dsp:txXfrm>
    </dsp:sp>
    <dsp:sp modelId="{263E87ED-7F06-4E49-A479-F8536C650EFF}">
      <dsp:nvSpPr>
        <dsp:cNvPr id="0" name=""/>
        <dsp:cNvSpPr/>
      </dsp:nvSpPr>
      <dsp:spPr>
        <a:xfrm>
          <a:off x="766698" y="3883945"/>
          <a:ext cx="2511349" cy="1474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At least 3 generations in each cohort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Session no longer than 3 months </a:t>
          </a:r>
        </a:p>
        <a:p>
          <a:pPr marL="180975" lvl="1" indent="-1809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i="1" kern="1200" dirty="0">
              <a:solidFill>
                <a:schemeClr val="bg1"/>
              </a:solidFill>
            </a:rPr>
            <a:t>Application / nomination process established  </a:t>
          </a:r>
        </a:p>
      </dsp:txBody>
      <dsp:txXfrm>
        <a:off x="766698" y="3883945"/>
        <a:ext cx="2511349" cy="147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497FA-C40E-4582-AFAF-75B93C6201F3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1A43-F513-43F5-86E1-6AD981F88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4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3DDF92-9668-45C1-8AC3-F34401AE52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1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37208"/>
            <a:ext cx="6897624" cy="1362329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91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heading 1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2915031"/>
            <a:ext cx="6897624" cy="1911604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13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heading 2</a:t>
            </a:r>
            <a:endParaRPr lang="en-GB" dirty="0"/>
          </a:p>
        </p:txBody>
      </p:sp>
      <p:sp>
        <p:nvSpPr>
          <p:cNvPr id="7" name="Tagline"/>
          <p:cNvSpPr txBox="1"/>
          <p:nvPr userDrawn="1"/>
        </p:nvSpPr>
        <p:spPr>
          <a:xfrm>
            <a:off x="914400" y="6313715"/>
            <a:ext cx="1581459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r>
              <a:rPr lang="en-GB" sz="1200">
                <a:solidFill>
                  <a:schemeClr val="bg1"/>
                </a:solidFill>
                <a:latin typeface="+mn-lt"/>
              </a:rPr>
              <a:t>welcome to brighter</a:t>
            </a:r>
            <a:endParaRPr lang="en-GB" sz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FrontCover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10717" y="572389"/>
            <a:ext cx="1859284" cy="35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5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Cover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605525" y="3163824"/>
            <a:ext cx="2980950" cy="5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10364400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D125-19A8-4485-BEC8-0104CB9B4588}" type="datetime1">
              <a:rPr lang="en-GB" smtClean="0"/>
              <a:t>01/06/2021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8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4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4932000" cy="41957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6800" y="1981199"/>
            <a:ext cx="4932000" cy="41957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5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3218400" cy="41957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489200" y="1981199"/>
            <a:ext cx="3218400" cy="4195764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8060400" y="1981199"/>
            <a:ext cx="3218400" cy="4195764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13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10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adient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87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vider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568245"/>
            <a:ext cx="7765589" cy="28057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buNone/>
              <a:defRPr lang="en-US" b="1" baseline="0" smtClean="0">
                <a:solidFill>
                  <a:schemeClr val="bg1"/>
                </a:solidFill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GB" sz="1800">
                <a:latin typeface="+mn-lt"/>
              </a:defRPr>
            </a:lvl5pPr>
          </a:lstStyle>
          <a:p>
            <a:pPr lvl="0">
              <a:tabLst>
                <a:tab pos="1600200" algn="l"/>
              </a:tabLst>
            </a:pPr>
            <a:r>
              <a:rPr lang="en-US"/>
              <a:t>Enter Title Here</a:t>
            </a:r>
            <a:endParaRPr lang="en-US" dirty="0"/>
          </a:p>
        </p:txBody>
      </p:sp>
      <p:sp>
        <p:nvSpPr>
          <p:cNvPr id="6" name="Divider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00440"/>
            <a:ext cx="7765589" cy="28057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buNone/>
              <a:defRPr lang="en-US" b="0" baseline="0" smtClean="0">
                <a:solidFill>
                  <a:schemeClr val="bg1"/>
                </a:solidFill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GB" sz="1800">
                <a:latin typeface="+mn-lt"/>
              </a:defRPr>
            </a:lvl5pPr>
          </a:lstStyle>
          <a:p>
            <a:pPr lvl="0">
              <a:tabLst>
                <a:tab pos="1600200" algn="l"/>
              </a:tabLst>
            </a:pPr>
            <a:r>
              <a:rPr lang="en-US"/>
              <a:t>Enter Sub-title Here</a:t>
            </a:r>
            <a:endParaRPr lang="en-US" dirty="0"/>
          </a:p>
        </p:txBody>
      </p:sp>
      <p:sp>
        <p:nvSpPr>
          <p:cNvPr id="7" name="SectionNumber"/>
          <p:cNvSpPr>
            <a:spLocks noGrp="1"/>
          </p:cNvSpPr>
          <p:nvPr>
            <p:ph type="body" sz="quarter" idx="12" hasCustomPrompt="1"/>
          </p:nvPr>
        </p:nvSpPr>
        <p:spPr>
          <a:xfrm>
            <a:off x="5166851" y="2629158"/>
            <a:ext cx="6336891" cy="5628095"/>
          </a:xfrm>
          <a:noFill/>
        </p:spPr>
        <p:txBody>
          <a:bodyPr vert="horz" wrap="none" lIns="0" tIns="0" rIns="0" bIns="0" rtlCol="0" anchor="b" anchorCtr="0">
            <a:noAutofit/>
          </a:bodyPr>
          <a:lstStyle>
            <a:lvl1pPr marL="0" indent="0" algn="r">
              <a:buNone/>
              <a:defRPr lang="en-US" sz="500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tabLst>
                <a:tab pos="1600200" algn="l"/>
              </a:tabLst>
            </a:pPr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59071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gline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gIma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608827" y="2514598"/>
            <a:ext cx="4974346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0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914400" y="571500"/>
            <a:ext cx="10364400" cy="9525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Body"/>
          <p:cNvSpPr>
            <a:spLocks noGrp="1"/>
          </p:cNvSpPr>
          <p:nvPr>
            <p:ph type="body" idx="1"/>
          </p:nvPr>
        </p:nvSpPr>
        <p:spPr>
          <a:xfrm>
            <a:off x="914400" y="1981199"/>
            <a:ext cx="10364400" cy="4195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"/>
          <p:cNvSpPr>
            <a:spLocks noGrp="1"/>
          </p:cNvSpPr>
          <p:nvPr>
            <p:ph type="dt" sz="half" idx="2"/>
          </p:nvPr>
        </p:nvSpPr>
        <p:spPr>
          <a:xfrm>
            <a:off x="2628000" y="6325200"/>
            <a:ext cx="2743200" cy="11846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GB" sz="800" b="0" smtClean="0">
                <a:solidFill>
                  <a:srgbClr val="52575C"/>
                </a:solidFill>
              </a:defRPr>
            </a:lvl1pPr>
          </a:lstStyle>
          <a:p>
            <a:fld id="{B5154B84-0283-4CEE-92A3-33611CD24B25}" type="datetime1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FilePath"/>
          <p:cNvSpPr txBox="1"/>
          <p:nvPr userDrawn="1"/>
        </p:nvSpPr>
        <p:spPr>
          <a:xfrm>
            <a:off x="2628000" y="6483600"/>
            <a:ext cx="2743200" cy="14217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>
              <a:tabLst>
                <a:tab pos="1600200" algn="l"/>
              </a:tabLst>
              <a:defRPr sz="6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endParaRPr lang="it-IT" sz="800" dirty="0">
              <a:solidFill>
                <a:srgbClr val="52575C"/>
              </a:solidFill>
              <a:latin typeface="+mn-lt"/>
            </a:endParaRPr>
          </a:p>
        </p:txBody>
      </p:sp>
      <p:sp>
        <p:nvSpPr>
          <p:cNvPr id="8" name="Business" hidden="1"/>
          <p:cNvSpPr txBox="1">
            <a:spLocks/>
          </p:cNvSpPr>
          <p:nvPr userDrawn="1"/>
        </p:nvSpPr>
        <p:spPr>
          <a:xfrm>
            <a:off x="6214110" y="6325200"/>
            <a:ext cx="4191000" cy="277811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 dirty="0">
                <a:solidFill>
                  <a:srgbClr val="52575C"/>
                </a:solidFill>
                <a:latin typeface="+mn-lt"/>
              </a:rPr>
              <a:t>Mercer</a:t>
            </a:r>
            <a:endParaRPr lang="it-IT" sz="800" baseline="0" dirty="0">
              <a:solidFill>
                <a:srgbClr val="52575C"/>
              </a:solidFill>
              <a:latin typeface="+mn-lt"/>
            </a:endParaRPr>
          </a:p>
        </p:txBody>
      </p:sp>
      <p:sp>
        <p:nvSpPr>
          <p:cNvPr id="9" name="Copyright"/>
          <p:cNvSpPr txBox="1">
            <a:spLocks/>
          </p:cNvSpPr>
          <p:nvPr userDrawn="1"/>
        </p:nvSpPr>
        <p:spPr>
          <a:xfrm>
            <a:off x="6214110" y="6325200"/>
            <a:ext cx="4190400" cy="277811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 dirty="0">
                <a:solidFill>
                  <a:srgbClr val="52575C"/>
                </a:solidFill>
                <a:latin typeface="+mn-lt"/>
              </a:rPr>
              <a:t>Copyright © 2021 Mercer Italia S.r.l. Socio Unico. Tutti i diritti riservati.</a:t>
            </a:r>
            <a:endParaRPr lang="it-IT" sz="800" baseline="0" dirty="0">
              <a:solidFill>
                <a:srgbClr val="52575C"/>
              </a:solidFill>
              <a:latin typeface="+mn-lt"/>
            </a:endParaRPr>
          </a:p>
        </p:txBody>
      </p:sp>
      <p:sp>
        <p:nvSpPr>
          <p:cNvPr id="5" name="FooterText"/>
          <p:cNvSpPr>
            <a:spLocks noGrp="1"/>
          </p:cNvSpPr>
          <p:nvPr>
            <p:ph type="ftr" sz="quarter" idx="3"/>
          </p:nvPr>
        </p:nvSpPr>
        <p:spPr>
          <a:xfrm>
            <a:off x="2628000" y="6634161"/>
            <a:ext cx="2743200" cy="12725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800">
                <a:solidFill>
                  <a:srgbClr val="52575C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0" name="SlideNumber"/>
          <p:cNvSpPr txBox="1"/>
          <p:nvPr userDrawn="1"/>
        </p:nvSpPr>
        <p:spPr>
          <a:xfrm>
            <a:off x="10587600" y="6325200"/>
            <a:ext cx="687600" cy="2772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>
              <a:defRPr sz="800">
                <a:solidFill>
                  <a:srgbClr val="52575C"/>
                </a:solidFill>
              </a:defRPr>
            </a:lvl1pPr>
          </a:lstStyle>
          <a:p>
            <a:pPr lvl="0" algn="r"/>
            <a:fld id="{38EFAAEA-9930-4DFB-9E87-7E5EB4CD6F09}" type="slidenum">
              <a:rPr lang="en-GB" sz="1000" smtClean="0"/>
              <a:pPr lvl="0" algn="r"/>
              <a:t>‹#›</a:t>
            </a:fld>
            <a:endParaRPr lang="en-GB" sz="1000" dirty="0" err="1"/>
          </a:p>
        </p:txBody>
      </p:sp>
      <p:pic>
        <p:nvPicPr>
          <p:cNvPr id="6" name="Content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14400" y="6324600"/>
            <a:ext cx="804674" cy="1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99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4" r:id="rId3"/>
    <p:sldLayoutId id="2147483652" r:id="rId4"/>
    <p:sldLayoutId id="2147483656" r:id="rId5"/>
    <p:sldLayoutId id="2147483655" r:id="rId6"/>
    <p:sldLayoutId id="2147483661" r:id="rId7"/>
    <p:sldLayoutId id="2147483657" r:id="rId8"/>
    <p:sldLayoutId id="2147483660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8" pos="7104" userDrawn="1">
          <p15:clr>
            <a:srgbClr val="F26B43"/>
          </p15:clr>
        </p15:guide>
        <p15:guide id="9" orient="horz" pos="360" userDrawn="1">
          <p15:clr>
            <a:srgbClr val="F26B43"/>
          </p15:clr>
        </p15:guide>
        <p15:guide id="10" orient="horz" pos="960" userDrawn="1">
          <p15:clr>
            <a:srgbClr val="F26B43"/>
          </p15:clr>
        </p15:guide>
        <p15:guide id="11" orient="horz" pos="1248" userDrawn="1">
          <p15:clr>
            <a:srgbClr val="F26B43"/>
          </p15:clr>
        </p15:guide>
        <p15:guide id="1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roHeading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it-IT" sz="6000" dirty="0"/>
              <a:t>Digital Upskilling for All!</a:t>
            </a:r>
          </a:p>
        </p:txBody>
      </p:sp>
      <p:sp>
        <p:nvSpPr>
          <p:cNvPr id="9" name="HeroHeading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14399" y="2915031"/>
            <a:ext cx="8419381" cy="1911604"/>
          </a:xfrm>
        </p:spPr>
        <p:txBody>
          <a:bodyPr wrap="square"/>
          <a:lstStyle/>
          <a:p>
            <a:pPr marL="0" indent="0">
              <a:buNone/>
            </a:pPr>
            <a:r>
              <a:rPr lang="it-IT" sz="8000" dirty="0"/>
              <a:t>Reverse </a:t>
            </a:r>
            <a:r>
              <a:rPr lang="it-IT" sz="8000" dirty="0" err="1"/>
              <a:t>Metoring</a:t>
            </a:r>
            <a:r>
              <a:rPr lang="it-IT" sz="8000" dirty="0"/>
              <a:t> </a:t>
            </a:r>
            <a:r>
              <a:rPr lang="it-IT" sz="8000" dirty="0" err="1"/>
              <a:t>Discussion</a:t>
            </a:r>
            <a:r>
              <a:rPr lang="it-IT" sz="8000" dirty="0"/>
              <a:t> </a:t>
            </a:r>
          </a:p>
        </p:txBody>
      </p:sp>
      <p:sp>
        <p:nvSpPr>
          <p:cNvPr id="4" name="Name"/>
          <p:cNvSpPr txBox="1"/>
          <p:nvPr>
            <p:custDataLst>
              <p:tags r:id="rId4"/>
            </p:custDataLst>
          </p:nvPr>
        </p:nvSpPr>
        <p:spPr>
          <a:xfrm>
            <a:off x="914400" y="5595258"/>
            <a:ext cx="3295959" cy="182982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l">
              <a:tabLst>
                <a:tab pos="1600200" algn="l"/>
              </a:tabLst>
            </a:pP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6" name="Date"/>
          <p:cNvSpPr txBox="1"/>
          <p:nvPr>
            <p:custDataLst>
              <p:tags r:id="rId5"/>
            </p:custDataLst>
          </p:nvPr>
        </p:nvSpPr>
        <p:spPr>
          <a:xfrm>
            <a:off x="914400" y="5170714"/>
            <a:ext cx="1581459" cy="286044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l">
              <a:tabLst>
                <a:tab pos="1600200" algn="l"/>
              </a:tabLst>
            </a:pPr>
            <a:r>
              <a:rPr lang="it-IT" sz="1200" dirty="0">
                <a:solidFill>
                  <a:schemeClr val="bg1"/>
                </a:solidFill>
              </a:rPr>
              <a:t>3 </a:t>
            </a:r>
            <a:r>
              <a:rPr lang="it-IT" sz="1200" dirty="0" err="1">
                <a:solidFill>
                  <a:schemeClr val="bg1"/>
                </a:solidFill>
              </a:rPr>
              <a:t>June</a:t>
            </a:r>
            <a:r>
              <a:rPr lang="it-IT" sz="1200" dirty="0">
                <a:solidFill>
                  <a:schemeClr val="bg1"/>
                </a:solidFill>
              </a:rPr>
              <a:t> 2021</a:t>
            </a:r>
          </a:p>
        </p:txBody>
      </p:sp>
      <p:sp>
        <p:nvSpPr>
          <p:cNvPr id="7" name="Summary"/>
          <p:cNvSpPr txBox="1"/>
          <p:nvPr>
            <p:custDataLst>
              <p:tags r:id="rId6"/>
            </p:custDataLst>
          </p:nvPr>
        </p:nvSpPr>
        <p:spPr>
          <a:xfrm>
            <a:off x="2628900" y="5170714"/>
            <a:ext cx="1581459" cy="286044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l">
              <a:tabLst>
                <a:tab pos="1600200" algn="l"/>
              </a:tabLst>
            </a:pP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11" name="Location"/>
          <p:cNvSpPr txBox="1"/>
          <p:nvPr>
            <p:custDataLst>
              <p:tags r:id="rId7"/>
            </p:custDataLst>
          </p:nvPr>
        </p:nvSpPr>
        <p:spPr>
          <a:xfrm>
            <a:off x="915776" y="5778239"/>
            <a:ext cx="3294583" cy="278683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l">
              <a:tabLst>
                <a:tab pos="1600200" algn="l"/>
              </a:tabLst>
            </a:pPr>
            <a:endParaRPr lang="it-IT" sz="1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98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627" y="1653397"/>
            <a:ext cx="8980094" cy="37639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reverse </a:t>
            </a:r>
            <a:r>
              <a:rPr lang="it-IT" dirty="0" err="1"/>
              <a:t>mentoring</a:t>
            </a:r>
            <a:r>
              <a:rPr lang="it-IT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0234" y="2521059"/>
            <a:ext cx="82727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</a:rPr>
              <a:t>In 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</a:rPr>
              <a:t>reverse mentoring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</a:rPr>
              <a:t>, a junior team member enters into a "professional friendship" with someone more senior, and they exchange skills, knowledge and understanding.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96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0251"/>
            <a:ext cx="12192001" cy="57035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50555" y="147797"/>
            <a:ext cx="98860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err="1">
                <a:solidFill>
                  <a:srgbClr val="002060"/>
                </a:solidFill>
                <a:latin typeface="Grifo S" panose="02050803090505060204" pitchFamily="18" charset="0"/>
              </a:rPr>
              <a:t>Step</a:t>
            </a:r>
            <a:r>
              <a:rPr lang="it-IT" sz="4000" dirty="0">
                <a:solidFill>
                  <a:srgbClr val="002060"/>
                </a:solidFill>
                <a:latin typeface="Grifo S" panose="02050803090505060204" pitchFamily="18" charset="0"/>
              </a:rPr>
              <a:t> 1: </a:t>
            </a:r>
            <a:r>
              <a:rPr lang="it-IT" sz="4000" dirty="0" err="1">
                <a:solidFill>
                  <a:srgbClr val="002060"/>
                </a:solidFill>
                <a:latin typeface="Grifo S" panose="02050803090505060204" pitchFamily="18" charset="0"/>
              </a:rPr>
              <a:t>choose</a:t>
            </a:r>
            <a:r>
              <a:rPr lang="it-IT" sz="4000" dirty="0">
                <a:solidFill>
                  <a:srgbClr val="002060"/>
                </a:solidFill>
                <a:latin typeface="Grifo S" panose="02050803090505060204" pitchFamily="18" charset="0"/>
              </a:rPr>
              <a:t> the right </a:t>
            </a:r>
            <a:r>
              <a:rPr lang="it-IT" sz="4000" dirty="0" err="1">
                <a:solidFill>
                  <a:srgbClr val="002060"/>
                </a:solidFill>
                <a:latin typeface="Grifo S" panose="02050803090505060204" pitchFamily="18" charset="0"/>
              </a:rPr>
              <a:t>Mentors</a:t>
            </a:r>
            <a:r>
              <a:rPr lang="it-IT" sz="4000" dirty="0">
                <a:solidFill>
                  <a:srgbClr val="002060"/>
                </a:solidFill>
                <a:latin typeface="Grifo S" panose="02050803090505060204" pitchFamily="18" charset="0"/>
              </a:rPr>
              <a:t> and </a:t>
            </a:r>
            <a:r>
              <a:rPr lang="it-IT" sz="4000" dirty="0" err="1">
                <a:solidFill>
                  <a:srgbClr val="002060"/>
                </a:solidFill>
                <a:latin typeface="Grifo S" panose="02050803090505060204" pitchFamily="18" charset="0"/>
              </a:rPr>
              <a:t>Mentees</a:t>
            </a:r>
            <a:endParaRPr lang="it-IT" sz="4000" dirty="0">
              <a:solidFill>
                <a:srgbClr val="002060"/>
              </a:solidFill>
              <a:latin typeface="Grifo S" panose="020508030905050602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9" y="3741802"/>
            <a:ext cx="12192000" cy="3116198"/>
          </a:xfrm>
          <a:prstGeom prst="rect">
            <a:avLst/>
          </a:prstGeom>
        </p:spPr>
      </p:pic>
      <p:graphicFrame>
        <p:nvGraphicFramePr>
          <p:cNvPr id="7" name="Chart 45">
            <a:extLst>
              <a:ext uri="{FF2B5EF4-FFF2-40B4-BE49-F238E27FC236}">
                <a16:creationId xmlns:a16="http://schemas.microsoft.com/office/drawing/2014/main" id="{8ADA55D9-A8D7-41E0-BBDF-897D452FC116}"/>
              </a:ext>
            </a:extLst>
          </p:cNvPr>
          <p:cNvGraphicFramePr/>
          <p:nvPr/>
        </p:nvGraphicFramePr>
        <p:xfrm>
          <a:off x="994104" y="1294802"/>
          <a:ext cx="1690979" cy="138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51">
            <a:extLst>
              <a:ext uri="{FF2B5EF4-FFF2-40B4-BE49-F238E27FC236}">
                <a16:creationId xmlns:a16="http://schemas.microsoft.com/office/drawing/2014/main" id="{3102115F-6312-4578-A005-F81F06F8EC6F}"/>
              </a:ext>
            </a:extLst>
          </p:cNvPr>
          <p:cNvSpPr/>
          <p:nvPr/>
        </p:nvSpPr>
        <p:spPr>
          <a:xfrm>
            <a:off x="1139829" y="1625358"/>
            <a:ext cx="1505888" cy="707886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rifo S"/>
                <a:ea typeface="+mn-ea"/>
                <a:cs typeface="+mn-cs"/>
              </a:rPr>
              <a:t>10</a:t>
            </a:r>
          </a:p>
        </p:txBody>
      </p:sp>
      <p:graphicFrame>
        <p:nvGraphicFramePr>
          <p:cNvPr id="9" name="Chart 55">
            <a:extLst>
              <a:ext uri="{FF2B5EF4-FFF2-40B4-BE49-F238E27FC236}">
                <a16:creationId xmlns:a16="http://schemas.microsoft.com/office/drawing/2014/main" id="{5C6FC603-03F6-4657-9AEC-765AE21C670B}"/>
              </a:ext>
            </a:extLst>
          </p:cNvPr>
          <p:cNvGraphicFramePr/>
          <p:nvPr/>
        </p:nvGraphicFramePr>
        <p:xfrm>
          <a:off x="5266090" y="1286094"/>
          <a:ext cx="1690979" cy="138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Rectangle 61">
            <a:extLst>
              <a:ext uri="{FF2B5EF4-FFF2-40B4-BE49-F238E27FC236}">
                <a16:creationId xmlns:a16="http://schemas.microsoft.com/office/drawing/2014/main" id="{1076E67D-D5BF-467A-944E-AE4A8E3FC5C3}"/>
              </a:ext>
            </a:extLst>
          </p:cNvPr>
          <p:cNvSpPr/>
          <p:nvPr/>
        </p:nvSpPr>
        <p:spPr>
          <a:xfrm>
            <a:off x="4823646" y="2691793"/>
            <a:ext cx="2676525" cy="120032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te"/>
              </a:rPr>
              <a:t>MENTEE</a:t>
            </a:r>
          </a:p>
          <a:p>
            <a:pPr lvl="0" algn="ctr">
              <a:defRPr/>
            </a:pPr>
            <a:r>
              <a:rPr lang="en-US" sz="1200" dirty="0">
                <a:solidFill>
                  <a:schemeClr val="bg1"/>
                </a:solidFill>
              </a:rPr>
              <a:t>The mentee pool will necessarily be all female</a:t>
            </a:r>
          </a:p>
          <a:p>
            <a:pPr lvl="0" algn="ctr">
              <a:defRPr/>
            </a:pPr>
            <a:r>
              <a:rPr lang="en-US" sz="1200" dirty="0">
                <a:solidFill>
                  <a:schemeClr val="bg1"/>
                </a:solidFill>
              </a:rPr>
              <a:t>The choice of mentees will start from the evidence that emerged during the gender workforce analysis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te"/>
            </a:endParaRPr>
          </a:p>
        </p:txBody>
      </p:sp>
      <p:sp>
        <p:nvSpPr>
          <p:cNvPr id="11" name="Rectangle 62">
            <a:extLst>
              <a:ext uri="{FF2B5EF4-FFF2-40B4-BE49-F238E27FC236}">
                <a16:creationId xmlns:a16="http://schemas.microsoft.com/office/drawing/2014/main" id="{2568477A-343E-4F8A-A0FF-4A411A860A74}"/>
              </a:ext>
            </a:extLst>
          </p:cNvPr>
          <p:cNvSpPr/>
          <p:nvPr/>
        </p:nvSpPr>
        <p:spPr>
          <a:xfrm>
            <a:off x="5408965" y="1618285"/>
            <a:ext cx="1505888" cy="707886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rifo S"/>
                <a:ea typeface="+mn-ea"/>
                <a:cs typeface="+mn-cs"/>
              </a:rPr>
              <a:t>10</a:t>
            </a:r>
          </a:p>
        </p:txBody>
      </p:sp>
      <p:graphicFrame>
        <p:nvGraphicFramePr>
          <p:cNvPr id="12" name="Chart 64">
            <a:extLst>
              <a:ext uri="{FF2B5EF4-FFF2-40B4-BE49-F238E27FC236}">
                <a16:creationId xmlns:a16="http://schemas.microsoft.com/office/drawing/2014/main" id="{9A74BFF1-94F1-49A9-911A-7A9F4AE905BB}"/>
              </a:ext>
            </a:extLst>
          </p:cNvPr>
          <p:cNvGraphicFramePr/>
          <p:nvPr/>
        </p:nvGraphicFramePr>
        <p:xfrm>
          <a:off x="9116054" y="1256926"/>
          <a:ext cx="1690979" cy="138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Rectangle 66">
            <a:extLst>
              <a:ext uri="{FF2B5EF4-FFF2-40B4-BE49-F238E27FC236}">
                <a16:creationId xmlns:a16="http://schemas.microsoft.com/office/drawing/2014/main" id="{424F872C-AAB3-4DBA-A4B0-DD8E08D718FD}"/>
              </a:ext>
            </a:extLst>
          </p:cNvPr>
          <p:cNvSpPr/>
          <p:nvPr/>
        </p:nvSpPr>
        <p:spPr>
          <a:xfrm>
            <a:off x="8798632" y="2691793"/>
            <a:ext cx="2290530" cy="101566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te"/>
              </a:rPr>
              <a:t>CROSS</a:t>
            </a:r>
            <a:r>
              <a:rPr kumimoji="0" lang="it-IT" sz="12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te"/>
              </a:rPr>
              <a:t> MENTORING</a:t>
            </a:r>
          </a:p>
          <a:p>
            <a:pPr lvl="0" algn="ctr">
              <a:defRPr/>
            </a:pPr>
            <a:r>
              <a:rPr lang="en-US" sz="1200" dirty="0">
                <a:solidFill>
                  <a:schemeClr val="bg1"/>
                </a:solidFill>
              </a:rPr>
              <a:t>To better enjoy the experience, over the course of a year each mentee will have the opportunity to work with two mentors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14" name="Rectangle 67">
            <a:extLst>
              <a:ext uri="{FF2B5EF4-FFF2-40B4-BE49-F238E27FC236}">
                <a16:creationId xmlns:a16="http://schemas.microsoft.com/office/drawing/2014/main" id="{BF8697F9-719B-4FE0-97B1-489651A82CD0}"/>
              </a:ext>
            </a:extLst>
          </p:cNvPr>
          <p:cNvSpPr/>
          <p:nvPr/>
        </p:nvSpPr>
        <p:spPr>
          <a:xfrm>
            <a:off x="9235560" y="1601466"/>
            <a:ext cx="1505888" cy="707886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rifo S"/>
                <a:ea typeface="+mn-ea"/>
                <a:cs typeface="+mn-cs"/>
              </a:rPr>
              <a:t>1:2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:a16="http://schemas.microsoft.com/office/drawing/2014/main" id="{2DD9E6CD-8B05-47A5-9242-BCBC62DACF1C}"/>
              </a:ext>
            </a:extLst>
          </p:cNvPr>
          <p:cNvSpPr/>
          <p:nvPr/>
        </p:nvSpPr>
        <p:spPr>
          <a:xfrm>
            <a:off x="438151" y="2691793"/>
            <a:ext cx="2838450" cy="156966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>
                <a:solidFill>
                  <a:schemeClr val="bg1"/>
                </a:solidFill>
                <a:latin typeface="Mute"/>
              </a:rPr>
              <a:t>SENIOR MENTOR</a:t>
            </a:r>
          </a:p>
          <a:p>
            <a:pPr lvl="0" algn="ctr">
              <a:defRPr/>
            </a:pPr>
            <a:r>
              <a:rPr lang="en-US" sz="1200" dirty="0">
                <a:solidFill>
                  <a:schemeClr val="bg1"/>
                </a:solidFill>
              </a:rPr>
              <a:t>Chosen from the top management, across diverse leadership operating in different businesses and who are role models with respect to the issues that emerged as critical from the workforce analysis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t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4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CE2DFF-B4C2-462E-8560-0EC0BBBBA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56" y="363130"/>
            <a:ext cx="10113264" cy="430976"/>
          </a:xfrm>
        </p:spPr>
        <p:txBody>
          <a:bodyPr/>
          <a:lstStyle/>
          <a:p>
            <a:pPr>
              <a:tabLst>
                <a:tab pos="1524000" algn="l"/>
              </a:tabLst>
            </a:pPr>
            <a:r>
              <a:rPr lang="en-GB" sz="4000" dirty="0">
                <a:latin typeface="Grifo S" panose="02050803090505060204" pitchFamily="18" charset="0"/>
              </a:rPr>
              <a:t>Step 2: Mentoring path</a:t>
            </a:r>
            <a:endParaRPr lang="en-GB" sz="4000" dirty="0">
              <a:solidFill>
                <a:schemeClr val="bg1"/>
              </a:solidFill>
              <a:latin typeface="Grifo S" panose="0205080309050506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0251" y="3063602"/>
            <a:ext cx="3077200" cy="523220"/>
          </a:xfrm>
          <a:prstGeom prst="rect">
            <a:avLst/>
          </a:prstGeom>
        </p:spPr>
        <p:txBody>
          <a:bodyPr wrap="square" lIns="180000" rIns="180000">
            <a:spAutoFit/>
          </a:bodyPr>
          <a:lstStyle/>
          <a:p>
            <a:pPr lvl="0">
              <a:defRPr/>
            </a:pPr>
            <a:r>
              <a:rPr lang="en-US" sz="1400" i="1" dirty="0">
                <a:solidFill>
                  <a:srgbClr val="002060"/>
                </a:solidFill>
              </a:rPr>
              <a:t>In the presence of HR, the main sponsors and unions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89581" y="4132709"/>
            <a:ext cx="3072811" cy="523220"/>
          </a:xfrm>
          <a:prstGeom prst="rect">
            <a:avLst/>
          </a:prstGeom>
        </p:spPr>
        <p:txBody>
          <a:bodyPr wrap="square" lIns="180000" rIns="72000">
            <a:spAutoFit/>
          </a:bodyPr>
          <a:lstStyle/>
          <a:p>
            <a:pPr lvl="0">
              <a:defRPr/>
            </a:pPr>
            <a:r>
              <a:rPr lang="en-US" sz="1400" i="1" dirty="0">
                <a:solidFill>
                  <a:srgbClr val="002060"/>
                </a:solidFill>
              </a:rPr>
              <a:t>6 meetings including testimonials based on group progress</a:t>
            </a:r>
            <a:endParaRPr kumimoji="0" lang="it-IT" sz="1400" b="0" i="1" u="none" strike="sng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ute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29166" y="5373108"/>
            <a:ext cx="3129224" cy="738664"/>
          </a:xfrm>
          <a:prstGeom prst="rect">
            <a:avLst/>
          </a:prstGeom>
        </p:spPr>
        <p:txBody>
          <a:bodyPr wrap="square" lIns="180000" rIns="18000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ute"/>
              </a:rPr>
              <a:t>Lessons</a:t>
            </a:r>
            <a:r>
              <a:rPr kumimoji="0" lang="en-US" sz="1400" b="0" i="1" u="none" strike="noStrike" kern="1200" cap="none" spc="0" normalizeH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ute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Mute"/>
              </a:rPr>
              <a:t>learned</a:t>
            </a:r>
            <a:r>
              <a:rPr kumimoji="0" lang="en-US" sz="1400" b="0" i="1" u="none" strike="noStrike" kern="1200" cap="none" spc="0" normalizeH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ute"/>
              </a:rPr>
              <a:t>  &amp; </a:t>
            </a:r>
            <a:r>
              <a:rPr lang="en-US" sz="1400" i="1" dirty="0">
                <a:solidFill>
                  <a:srgbClr val="002060"/>
                </a:solidFill>
                <a:latin typeface="Mute"/>
              </a:rPr>
              <a:t>Next steps to be reported back to sponsors</a:t>
            </a:r>
            <a:endParaRPr kumimoji="0" lang="en-US" sz="1400" b="0" i="1" u="none" strike="noStrike" kern="1200" cap="none" spc="0" normalizeH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ute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ute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99E351-7E66-8049-98A5-A43D8D3EEACA}"/>
              </a:ext>
            </a:extLst>
          </p:cNvPr>
          <p:cNvSpPr/>
          <p:nvPr/>
        </p:nvSpPr>
        <p:spPr>
          <a:xfrm>
            <a:off x="363733" y="2915219"/>
            <a:ext cx="2787107" cy="8830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te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8DC47A7-3A71-4447-B289-95C56C12F342}"/>
              </a:ext>
            </a:extLst>
          </p:cNvPr>
          <p:cNvSpPr txBox="1">
            <a:spLocks/>
          </p:cNvSpPr>
          <p:nvPr/>
        </p:nvSpPr>
        <p:spPr>
          <a:xfrm>
            <a:off x="566237" y="3168222"/>
            <a:ext cx="2070781" cy="5038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286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86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50000">
                      <a:srgbClr val="009DE0"/>
                    </a:gs>
                    <a:gs pos="100000">
                      <a:srgbClr val="00AC41"/>
                    </a:gs>
                  </a:gsLst>
                  <a:lin ang="0" scaled="0"/>
                </a:gradFill>
                <a:effectLst/>
                <a:uLnTx/>
                <a:uFillTx/>
                <a:latin typeface="Grifo S"/>
                <a:ea typeface="+mj-ea"/>
                <a:cs typeface="+mj-cs"/>
              </a:rPr>
              <a:t>Activate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E7053E9-2578-1D40-AB06-5AA47F3D9E5F}"/>
              </a:ext>
            </a:extLst>
          </p:cNvPr>
          <p:cNvSpPr txBox="1">
            <a:spLocks/>
          </p:cNvSpPr>
          <p:nvPr/>
        </p:nvSpPr>
        <p:spPr>
          <a:xfrm>
            <a:off x="531323" y="2269348"/>
            <a:ext cx="2070781" cy="3444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286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86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rgbClr val="009DE0"/>
                  </a:gs>
                  <a:gs pos="100000">
                    <a:srgbClr val="00AC41"/>
                  </a:gs>
                </a:gsLst>
                <a:lin ang="0" scaled="0"/>
              </a:gradFill>
              <a:effectLst/>
              <a:uLnTx/>
              <a:uFillTx/>
              <a:latin typeface="Grifo S"/>
              <a:ea typeface="+mj-ea"/>
              <a:cs typeface="+mj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8EBA4E-053A-8049-8EE1-9358B90552AE}"/>
              </a:ext>
            </a:extLst>
          </p:cNvPr>
          <p:cNvSpPr/>
          <p:nvPr/>
        </p:nvSpPr>
        <p:spPr>
          <a:xfrm>
            <a:off x="328821" y="4055310"/>
            <a:ext cx="2822662" cy="8830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te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715510B3-7510-214A-AF06-C6C81526B9BC}"/>
              </a:ext>
            </a:extLst>
          </p:cNvPr>
          <p:cNvSpPr txBox="1">
            <a:spLocks/>
          </p:cNvSpPr>
          <p:nvPr/>
        </p:nvSpPr>
        <p:spPr>
          <a:xfrm>
            <a:off x="531323" y="4278112"/>
            <a:ext cx="3836604" cy="5038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286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86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gradFill>
                  <a:gsLst>
                    <a:gs pos="50000">
                      <a:srgbClr val="009DE0"/>
                    </a:gs>
                    <a:gs pos="100000">
                      <a:srgbClr val="00AC41"/>
                    </a:gs>
                  </a:gsLst>
                  <a:lin ang="0" scaled="0"/>
                </a:gradFill>
                <a:latin typeface="Grifo S"/>
              </a:rPr>
              <a:t>Accelerate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rgbClr val="009DE0"/>
                  </a:gs>
                  <a:gs pos="100000">
                    <a:srgbClr val="00AC41"/>
                  </a:gs>
                </a:gsLst>
                <a:lin ang="0" scaled="0"/>
              </a:gradFill>
              <a:effectLst/>
              <a:uLnTx/>
              <a:uFillTx/>
              <a:latin typeface="Grifo S"/>
              <a:ea typeface="+mj-ea"/>
              <a:cs typeface="+mj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B12259-72D5-FB4C-AC55-960CBE88E9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660468" y="2875785"/>
            <a:ext cx="1179444" cy="87427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C5CAAA91-0EEB-F74A-9D1B-14D1A36392E3}"/>
              </a:ext>
            </a:extLst>
          </p:cNvPr>
          <p:cNvGrpSpPr/>
          <p:nvPr/>
        </p:nvGrpSpPr>
        <p:grpSpPr>
          <a:xfrm>
            <a:off x="299735" y="5260896"/>
            <a:ext cx="2852281" cy="883078"/>
            <a:chOff x="6150592" y="1662002"/>
            <a:chExt cx="2484000" cy="88307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6DD9E9F-4B82-B347-A33E-6BA71B118CE3}"/>
                </a:ext>
              </a:extLst>
            </p:cNvPr>
            <p:cNvSpPr/>
            <p:nvPr/>
          </p:nvSpPr>
          <p:spPr>
            <a:xfrm>
              <a:off x="6150592" y="1662002"/>
              <a:ext cx="2484000" cy="883078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te"/>
                <a:ea typeface="+mn-ea"/>
                <a:cs typeface="+mn-cs"/>
              </a:endParaRPr>
            </a:p>
          </p:txBody>
        </p: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D118DEDE-EFC0-2140-8F3C-496527E515A9}"/>
                </a:ext>
              </a:extLst>
            </p:cNvPr>
            <p:cNvSpPr txBox="1">
              <a:spLocks/>
            </p:cNvSpPr>
            <p:nvPr/>
          </p:nvSpPr>
          <p:spPr>
            <a:xfrm>
              <a:off x="6356321" y="1887573"/>
              <a:ext cx="1391214" cy="503821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lvl1pPr algn="l" defTabSz="914400" rtl="0" eaLnBrk="1" latinLnBrk="0" hangingPunct="1">
                <a:lnSpc>
                  <a:spcPts val="2860"/>
                </a:lnSpc>
                <a:spcBef>
                  <a:spcPct val="0"/>
                </a:spcBef>
                <a:buNone/>
                <a:defRPr sz="28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286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50000">
                        <a:srgbClr val="009DE0"/>
                      </a:gs>
                      <a:gs pos="100000">
                        <a:srgbClr val="00AC41"/>
                      </a:gs>
                    </a:gsLst>
                    <a:lin ang="0" scaled="0"/>
                  </a:gradFill>
                  <a:effectLst/>
                  <a:uLnTx/>
                  <a:uFillTx/>
                  <a:latin typeface="Grifo S"/>
                  <a:ea typeface="+mj-ea"/>
                  <a:cs typeface="+mj-cs"/>
                </a:rPr>
                <a:t>Thrive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7B4D500-56EA-1E4D-95EA-C7DC59EFCF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42282" y="1750562"/>
              <a:ext cx="789140" cy="794518"/>
            </a:xfrm>
            <a:prstGeom prst="rect">
              <a:avLst/>
            </a:prstGeom>
          </p:spPr>
        </p:pic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AA2802DE-946B-5440-AE8D-A8649DB7FE5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0636" y="3963604"/>
            <a:ext cx="651571" cy="843536"/>
          </a:xfrm>
          <a:prstGeom prst="rect">
            <a:avLst/>
          </a:prstGeom>
        </p:spPr>
      </p:pic>
      <p:sp>
        <p:nvSpPr>
          <p:cNvPr id="49" name="Rectangle 1">
            <a:extLst>
              <a:ext uri="{FF2B5EF4-FFF2-40B4-BE49-F238E27FC236}">
                <a16:creationId xmlns:a16="http://schemas.microsoft.com/office/drawing/2014/main" id="{AD99E351-7E66-8049-98A5-A43D8D3EEACA}"/>
              </a:ext>
            </a:extLst>
          </p:cNvPr>
          <p:cNvSpPr/>
          <p:nvPr/>
        </p:nvSpPr>
        <p:spPr>
          <a:xfrm>
            <a:off x="343388" y="1797439"/>
            <a:ext cx="2787107" cy="883078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ute"/>
              <a:ea typeface="+mn-ea"/>
              <a:cs typeface="+mn-cs"/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08DC47A7-3A71-4447-B289-95C56C12F342}"/>
              </a:ext>
            </a:extLst>
          </p:cNvPr>
          <p:cNvSpPr txBox="1">
            <a:spLocks/>
          </p:cNvSpPr>
          <p:nvPr/>
        </p:nvSpPr>
        <p:spPr>
          <a:xfrm>
            <a:off x="505914" y="1845011"/>
            <a:ext cx="2070781" cy="5038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286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86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50000">
                      <a:srgbClr val="009DE0"/>
                    </a:gs>
                    <a:gs pos="100000">
                      <a:srgbClr val="00AC41"/>
                    </a:gs>
                  </a:gsLst>
                  <a:lin ang="0" scaled="0"/>
                </a:gradFill>
                <a:effectLst/>
                <a:uLnTx/>
                <a:uFillTx/>
                <a:latin typeface="Grifo S"/>
                <a:ea typeface="+mj-ea"/>
                <a:cs typeface="+mj-cs"/>
              </a:rPr>
              <a:t>Mentor</a:t>
            </a:r>
          </a:p>
          <a:p>
            <a:pPr marL="0" marR="0" lvl="0" indent="0" algn="l" defTabSz="914400" rtl="0" eaLnBrk="1" fontAlgn="auto" latinLnBrk="0" hangingPunct="1">
              <a:lnSpc>
                <a:spcPts val="286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gradFill>
                  <a:gsLst>
                    <a:gs pos="50000">
                      <a:srgbClr val="009DE0"/>
                    </a:gs>
                    <a:gs pos="100000">
                      <a:srgbClr val="00AC41"/>
                    </a:gs>
                  </a:gsLst>
                  <a:lin ang="0" scaled="0"/>
                </a:gradFill>
                <a:latin typeface="Grifo S"/>
              </a:rPr>
              <a:t>Training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rgbClr val="009DE0"/>
                  </a:gs>
                  <a:gs pos="100000">
                    <a:srgbClr val="00AC41"/>
                  </a:gs>
                </a:gsLst>
                <a:lin ang="0" scaled="0"/>
              </a:gradFill>
              <a:effectLst/>
              <a:uLnTx/>
              <a:uFillTx/>
              <a:latin typeface="Grifo S"/>
              <a:ea typeface="+mj-ea"/>
              <a:cs typeface="+mj-cs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3105794" y="1762711"/>
            <a:ext cx="3077200" cy="954107"/>
          </a:xfrm>
          <a:prstGeom prst="rect">
            <a:avLst/>
          </a:prstGeom>
        </p:spPr>
        <p:txBody>
          <a:bodyPr wrap="square" lIns="180000" rIns="180000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2060"/>
                </a:solidFill>
              </a:rPr>
              <a:t>2 half days of training to transfer techniques and tools to accompany the mentees to the mentors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233" y="2000839"/>
            <a:ext cx="1126544" cy="667700"/>
          </a:xfrm>
          <a:prstGeom prst="rect">
            <a:avLst/>
          </a:prstGeom>
        </p:spPr>
      </p:pic>
      <p:pic>
        <p:nvPicPr>
          <p:cNvPr id="62" name="Immagine 6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7519" y="14442"/>
            <a:ext cx="6064481" cy="6843655"/>
          </a:xfrm>
          <a:prstGeom prst="rect">
            <a:avLst/>
          </a:prstGeom>
        </p:spPr>
      </p:pic>
      <p:sp>
        <p:nvSpPr>
          <p:cNvPr id="66" name="Title 2">
            <a:extLst>
              <a:ext uri="{FF2B5EF4-FFF2-40B4-BE49-F238E27FC236}">
                <a16:creationId xmlns:a16="http://schemas.microsoft.com/office/drawing/2014/main" id="{2CCE2DFF-B4C2-462E-8560-0EC0BBBBA3D0}"/>
              </a:ext>
            </a:extLst>
          </p:cNvPr>
          <p:cNvSpPr txBox="1">
            <a:spLocks/>
          </p:cNvSpPr>
          <p:nvPr/>
        </p:nvSpPr>
        <p:spPr>
          <a:xfrm>
            <a:off x="815009" y="1171536"/>
            <a:ext cx="4442791" cy="43097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524000" algn="l"/>
              </a:tabLst>
            </a:pPr>
            <a:r>
              <a:rPr lang="en-GB" dirty="0">
                <a:latin typeface="Grifo S" panose="02050803090505060204" pitchFamily="18" charset="0"/>
              </a:rPr>
              <a:t>With consultant’s moderation</a:t>
            </a:r>
            <a:endParaRPr lang="en-GB" dirty="0">
              <a:solidFill>
                <a:schemeClr val="bg1"/>
              </a:solidFill>
              <a:latin typeface="Grifo S" panose="02050803090505060204" pitchFamily="18" charset="0"/>
            </a:endParaRPr>
          </a:p>
        </p:txBody>
      </p:sp>
      <p:sp>
        <p:nvSpPr>
          <p:cNvPr id="67" name="Title 2">
            <a:extLst>
              <a:ext uri="{FF2B5EF4-FFF2-40B4-BE49-F238E27FC236}">
                <a16:creationId xmlns:a16="http://schemas.microsoft.com/office/drawing/2014/main" id="{2CCE2DFF-B4C2-462E-8560-0EC0BBBBA3D0}"/>
              </a:ext>
            </a:extLst>
          </p:cNvPr>
          <p:cNvSpPr txBox="1">
            <a:spLocks/>
          </p:cNvSpPr>
          <p:nvPr/>
        </p:nvSpPr>
        <p:spPr>
          <a:xfrm>
            <a:off x="6709763" y="1222306"/>
            <a:ext cx="4442791" cy="43097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524000" algn="l"/>
              </a:tabLst>
            </a:pPr>
            <a:r>
              <a:rPr lang="en-GB" dirty="0">
                <a:solidFill>
                  <a:schemeClr val="bg1"/>
                </a:solidFill>
                <a:latin typeface="Grifo S" panose="02050803090505060204" pitchFamily="18" charset="0"/>
              </a:rPr>
              <a:t>Mentor and Mentee path</a:t>
            </a:r>
          </a:p>
        </p:txBody>
      </p:sp>
      <p:sp>
        <p:nvSpPr>
          <p:cNvPr id="68" name="Rettangolo 67"/>
          <p:cNvSpPr/>
          <p:nvPr/>
        </p:nvSpPr>
        <p:spPr>
          <a:xfrm>
            <a:off x="7130333" y="1318625"/>
            <a:ext cx="26998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endParaRPr lang="it-IT" sz="2000" b="1" dirty="0"/>
          </a:p>
          <a:p>
            <a:pPr lvl="0" algn="ctr">
              <a:spcBef>
                <a:spcPts val="600"/>
              </a:spcBef>
              <a:defRPr/>
            </a:pPr>
            <a:endParaRPr lang="it-IT" sz="2000" b="1" dirty="0"/>
          </a:p>
          <a:p>
            <a:pPr lvl="0" algn="ctr">
              <a:spcBef>
                <a:spcPts val="600"/>
              </a:spcBef>
              <a:defRPr/>
            </a:pPr>
            <a:r>
              <a:rPr lang="it-IT" sz="3200" b="1" dirty="0">
                <a:solidFill>
                  <a:schemeClr val="bg1"/>
                </a:solidFill>
                <a:latin typeface="+mj-lt"/>
              </a:rPr>
              <a:t>5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meetings</a:t>
            </a:r>
            <a:r>
              <a:rPr lang="it-IT" sz="2000" b="1" dirty="0">
                <a:solidFill>
                  <a:schemeClr val="bg1"/>
                </a:solidFill>
              </a:rPr>
              <a:t> with the first </a:t>
            </a:r>
            <a:r>
              <a:rPr lang="it-IT" sz="2000" b="1" dirty="0" err="1">
                <a:solidFill>
                  <a:schemeClr val="bg1"/>
                </a:solidFill>
              </a:rPr>
              <a:t>mentor</a:t>
            </a:r>
            <a:endParaRPr lang="it-IT" sz="2000" b="1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  <a:defRPr/>
            </a:pPr>
            <a:endParaRPr lang="it-IT" sz="3200" b="1" dirty="0">
              <a:solidFill>
                <a:schemeClr val="bg1"/>
              </a:solidFill>
              <a:latin typeface="+mj-lt"/>
            </a:endParaRPr>
          </a:p>
          <a:p>
            <a:pPr algn="ctr">
              <a:spcBef>
                <a:spcPts val="600"/>
              </a:spcBef>
              <a:defRPr/>
            </a:pPr>
            <a:r>
              <a:rPr lang="it-IT" sz="3200" b="1" dirty="0">
                <a:solidFill>
                  <a:schemeClr val="bg1"/>
                </a:solidFill>
                <a:latin typeface="+mj-lt"/>
              </a:rPr>
              <a:t>5 </a:t>
            </a:r>
            <a:r>
              <a:rPr lang="it-IT" sz="2000" b="1" dirty="0" err="1">
                <a:solidFill>
                  <a:schemeClr val="bg1"/>
                </a:solidFill>
              </a:rPr>
              <a:t>meetings</a:t>
            </a:r>
            <a:r>
              <a:rPr lang="it-IT" sz="2000" b="1" dirty="0">
                <a:solidFill>
                  <a:schemeClr val="bg1"/>
                </a:solidFill>
              </a:rPr>
              <a:t> with the </a:t>
            </a:r>
            <a:r>
              <a:rPr lang="it-IT" sz="2000" b="1" dirty="0" err="1">
                <a:solidFill>
                  <a:schemeClr val="bg1"/>
                </a:solidFill>
              </a:rPr>
              <a:t>second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mentor</a:t>
            </a:r>
            <a:endParaRPr lang="it-IT" sz="2000" b="1" dirty="0">
              <a:solidFill>
                <a:schemeClr val="bg1"/>
              </a:solidFill>
            </a:endParaRPr>
          </a:p>
          <a:p>
            <a:pPr lvl="0" algn="ctr">
              <a:spcBef>
                <a:spcPts val="600"/>
              </a:spcBef>
              <a:defRPr/>
            </a:pPr>
            <a:endParaRPr lang="it-IT" sz="3200" b="1" dirty="0">
              <a:solidFill>
                <a:schemeClr val="bg1"/>
              </a:solidFill>
              <a:latin typeface="+mj-lt"/>
            </a:endParaRPr>
          </a:p>
          <a:p>
            <a:pPr marL="268288" lvl="0" indent="-268288">
              <a:spcBef>
                <a:spcPts val="600"/>
              </a:spcBef>
              <a:defRPr/>
            </a:pPr>
            <a:r>
              <a:rPr lang="it-IT" sz="3200" b="1" dirty="0">
                <a:solidFill>
                  <a:schemeClr val="bg1"/>
                </a:solidFill>
                <a:latin typeface="+mj-lt"/>
              </a:rPr>
              <a:t>1</a:t>
            </a:r>
            <a:r>
              <a:rPr lang="it-IT" sz="2000" b="1" dirty="0">
                <a:solidFill>
                  <a:schemeClr val="bg1"/>
                </a:solidFill>
              </a:rPr>
              <a:t> hour:    </a:t>
            </a:r>
            <a:r>
              <a:rPr lang="en-US" sz="2000" b="1" dirty="0">
                <a:solidFill>
                  <a:schemeClr val="bg1"/>
                </a:solidFill>
              </a:rPr>
              <a:t>suggested   duration of the meetings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69" name="Immagine 6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181" y="4886652"/>
            <a:ext cx="2336527" cy="19714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90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201" y="-309"/>
            <a:ext cx="8940800" cy="689410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780" y="2438896"/>
            <a:ext cx="4162519" cy="2757622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Grifo S" panose="02050803090505060204" pitchFamily="18" charset="0"/>
              </a:rPr>
              <a:t>Index for </a:t>
            </a:r>
            <a:br>
              <a:rPr lang="en-GB" sz="4000" dirty="0">
                <a:latin typeface="Grifo S" panose="02050803090505060204" pitchFamily="18" charset="0"/>
              </a:rPr>
            </a:br>
            <a:r>
              <a:rPr lang="en-GB" sz="4000" dirty="0">
                <a:latin typeface="Grifo S" panose="02050803090505060204" pitchFamily="18" charset="0"/>
              </a:rPr>
              <a:t>mentoring effectiveness</a:t>
            </a:r>
            <a:br>
              <a:rPr lang="en-GB" sz="4000" dirty="0">
                <a:latin typeface="Grifo S" panose="02050803090505060204" pitchFamily="18" charset="0"/>
              </a:rPr>
            </a:br>
            <a:br>
              <a:rPr lang="en-GB" dirty="0"/>
            </a:b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87" name="Segnaposto numero diapositiva 95"/>
          <p:cNvSpPr>
            <a:spLocks noGrp="1"/>
          </p:cNvSpPr>
          <p:nvPr>
            <p:ph type="sldNum" sz="quarter" idx="4294967295"/>
          </p:nvPr>
        </p:nvSpPr>
        <p:spPr>
          <a:xfrm>
            <a:off x="10505625" y="5851101"/>
            <a:ext cx="688848" cy="27781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551C3F-E5B5-49AF-A85B-7D3B4FA18264}" type="slidenum">
              <a:rPr kumimoji="0" lang="en-GB" sz="1000" b="0" i="0" u="none" strike="noStrike" kern="1200" cap="none" spc="0" normalizeH="0" baseline="0" smtClean="0">
                <a:ln>
                  <a:noFill/>
                </a:ln>
                <a:solidFill>
                  <a:srgbClr val="B9BFC7"/>
                </a:solidFill>
                <a:effectLst/>
                <a:uLnTx/>
                <a:uFillTx/>
                <a:latin typeface="Mute" panose="00000500000000000000" pitchFamily="50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dirty="0">
              <a:ln>
                <a:noFill/>
              </a:ln>
              <a:solidFill>
                <a:srgbClr val="B9BFC7"/>
              </a:solidFill>
              <a:effectLst/>
              <a:uLnTx/>
              <a:uFillTx/>
              <a:latin typeface="Mute" panose="00000500000000000000" pitchFamily="50" charset="0"/>
              <a:ea typeface="+mn-ea"/>
              <a:cs typeface="+mn-cs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2838264" y="321306"/>
            <a:ext cx="9421091" cy="6253985"/>
            <a:chOff x="4066904" y="180243"/>
            <a:chExt cx="8029167" cy="5888211"/>
          </a:xfrm>
        </p:grpSpPr>
        <p:cxnSp>
          <p:nvCxnSpPr>
            <p:cNvPr id="6" name="Connettore diritto 5"/>
            <p:cNvCxnSpPr/>
            <p:nvPr/>
          </p:nvCxnSpPr>
          <p:spPr>
            <a:xfrm>
              <a:off x="8051674" y="590587"/>
              <a:ext cx="6089" cy="5064598"/>
            </a:xfrm>
            <a:prstGeom prst="line">
              <a:avLst/>
            </a:prstGeom>
            <a:ln w="12700">
              <a:solidFill>
                <a:srgbClr val="EBF7F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>
            <a:xfrm rot="16200000">
              <a:off x="8037352" y="473849"/>
              <a:ext cx="9396" cy="5290527"/>
            </a:xfrm>
            <a:prstGeom prst="line">
              <a:avLst/>
            </a:prstGeom>
            <a:ln w="12700">
              <a:solidFill>
                <a:srgbClr val="EBF7F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tangolo 18"/>
            <p:cNvSpPr/>
            <p:nvPr/>
          </p:nvSpPr>
          <p:spPr>
            <a:xfrm>
              <a:off x="5635889" y="707188"/>
              <a:ext cx="2340000" cy="2340000"/>
            </a:xfrm>
            <a:prstGeom prst="rect">
              <a:avLst/>
            </a:prstGeom>
            <a:solidFill>
              <a:srgbClr val="EBF7F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8165625" y="707188"/>
              <a:ext cx="2340000" cy="2340000"/>
            </a:xfrm>
            <a:prstGeom prst="rect">
              <a:avLst/>
            </a:prstGeom>
            <a:solidFill>
              <a:srgbClr val="EBF7F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5635889" y="3200660"/>
              <a:ext cx="2340000" cy="2340000"/>
            </a:xfrm>
            <a:prstGeom prst="rect">
              <a:avLst/>
            </a:prstGeom>
            <a:solidFill>
              <a:srgbClr val="EBF7F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8147495" y="3200660"/>
              <a:ext cx="2340000" cy="2340000"/>
            </a:xfrm>
            <a:prstGeom prst="rect">
              <a:avLst/>
            </a:prstGeom>
            <a:solidFill>
              <a:srgbClr val="EBF7F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4066904" y="2850697"/>
              <a:ext cx="1284932" cy="5215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500" b="1" dirty="0">
                  <a:solidFill>
                    <a:srgbClr val="FFFFFF"/>
                  </a:solidFill>
                  <a:latin typeface="Mute"/>
                </a:rPr>
                <a:t>Individual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500" b="1" dirty="0">
                  <a:solidFill>
                    <a:srgbClr val="FFFFFF"/>
                  </a:solidFill>
                  <a:latin typeface="Mute"/>
                </a:rPr>
                <a:t>goals</a:t>
              </a:r>
              <a:endParaRPr kumimoji="0" lang="en-GB" sz="1500" b="1" i="0" u="none" strike="noStrike" kern="1200" cap="none" spc="0" normalizeH="0" baseline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</a:endParaRPr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10777214" y="2814590"/>
              <a:ext cx="1318857" cy="5215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500" b="1" dirty="0">
                  <a:solidFill>
                    <a:srgbClr val="FFFFFF"/>
                  </a:solidFill>
                  <a:latin typeface="Mute"/>
                </a:rPr>
                <a:t>Organizational goals</a:t>
              </a: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7101959" y="180243"/>
              <a:ext cx="1911610" cy="304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500" b="1" dirty="0">
                  <a:solidFill>
                    <a:srgbClr val="FFFFFF"/>
                  </a:solidFill>
                  <a:latin typeface="Mute"/>
                </a:rPr>
                <a:t>Quantitative measures</a:t>
              </a:r>
              <a:endParaRPr kumimoji="0" lang="en-GB" sz="1500" b="1" i="0" u="none" strike="noStrike" kern="1200" cap="none" spc="0" normalizeH="0" baseline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7119597" y="5764190"/>
              <a:ext cx="1864155" cy="304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ute"/>
                  <a:ea typeface="+mn-ea"/>
                  <a:cs typeface="+mn-cs"/>
                </a:rPr>
                <a:t>Qualitative measures</a:t>
              </a:r>
              <a:endParaRPr kumimoji="0" lang="en-GB" sz="1500" b="1" i="0" u="none" strike="noStrike" kern="1200" cap="none" spc="0" normalizeH="0" baseline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+mn-cs"/>
              </a:endParaRPr>
            </a:p>
          </p:txBody>
        </p:sp>
      </p:grpSp>
      <p:sp>
        <p:nvSpPr>
          <p:cNvPr id="31" name="CasellaDiTesto 30"/>
          <p:cNvSpPr txBox="1"/>
          <p:nvPr/>
        </p:nvSpPr>
        <p:spPr>
          <a:xfrm>
            <a:off x="5483165" y="5590038"/>
            <a:ext cx="1978684" cy="68716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endParaRPr lang="en-GB" sz="1100" dirty="0">
              <a:solidFill>
                <a:schemeClr val="bg1"/>
              </a:solidFill>
              <a:latin typeface="Mute Semibold" panose="00000800000000000000" pitchFamily="50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5238921" y="2490660"/>
            <a:ext cx="1978684" cy="82743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# of complaints and criticalities reported  by  Mentor/Mentee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5044235" y="1404959"/>
            <a:ext cx="2200336" cy="1370281"/>
            <a:chOff x="5044235" y="1404959"/>
            <a:chExt cx="2200336" cy="1370281"/>
          </a:xfrm>
        </p:grpSpPr>
        <p:sp>
          <p:nvSpPr>
            <p:cNvPr id="34" name="CasellaDiTesto 33"/>
            <p:cNvSpPr txBox="1"/>
            <p:nvPr/>
          </p:nvSpPr>
          <p:spPr>
            <a:xfrm>
              <a:off x="5265887" y="1404959"/>
              <a:ext cx="1978684" cy="82743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r>
                <a:rPr lang="en-GB" sz="1100" dirty="0">
                  <a:solidFill>
                    <a:schemeClr val="bg1"/>
                  </a:solidFill>
                  <a:latin typeface="Mute Semibold" panose="00000800000000000000" pitchFamily="50" charset="0"/>
                </a:rPr>
                <a:t># of sessions completed on average per Mentee</a:t>
              </a: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256583" y="1947809"/>
              <a:ext cx="1978684" cy="82743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r>
                <a:rPr lang="en-GB" sz="1100" dirty="0">
                  <a:solidFill>
                    <a:schemeClr val="bg1"/>
                  </a:solidFill>
                  <a:latin typeface="Mute Semibold" panose="00000800000000000000" pitchFamily="50" charset="0"/>
                </a:rPr>
                <a:t>Average duration of the Mentoring sessions</a:t>
              </a:r>
            </a:p>
          </p:txBody>
        </p:sp>
        <p:grpSp>
          <p:nvGrpSpPr>
            <p:cNvPr id="62" name="Gruppo 61"/>
            <p:cNvGrpSpPr/>
            <p:nvPr/>
          </p:nvGrpSpPr>
          <p:grpSpPr>
            <a:xfrm>
              <a:off x="5044238" y="2569055"/>
              <a:ext cx="133897" cy="138713"/>
              <a:chOff x="5181366" y="4358296"/>
              <a:chExt cx="189057" cy="176994"/>
            </a:xfrm>
          </p:grpSpPr>
          <p:sp>
            <p:nvSpPr>
              <p:cNvPr id="63" name="Oval 28"/>
              <p:cNvSpPr/>
              <p:nvPr/>
            </p:nvSpPr>
            <p:spPr>
              <a:xfrm>
                <a:off x="5181366" y="4358296"/>
                <a:ext cx="189057" cy="17699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60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6" name="Oval 31"/>
              <p:cNvSpPr/>
              <p:nvPr/>
            </p:nvSpPr>
            <p:spPr>
              <a:xfrm>
                <a:off x="5241058" y="4409344"/>
                <a:ext cx="73765" cy="75807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68" name="Gruppo 67"/>
            <p:cNvGrpSpPr/>
            <p:nvPr/>
          </p:nvGrpSpPr>
          <p:grpSpPr>
            <a:xfrm>
              <a:off x="5044235" y="2022641"/>
              <a:ext cx="133897" cy="138713"/>
              <a:chOff x="5181362" y="4358310"/>
              <a:chExt cx="189057" cy="176995"/>
            </a:xfrm>
          </p:grpSpPr>
          <p:sp>
            <p:nvSpPr>
              <p:cNvPr id="69" name="Oval 28"/>
              <p:cNvSpPr/>
              <p:nvPr/>
            </p:nvSpPr>
            <p:spPr>
              <a:xfrm>
                <a:off x="5181362" y="4358310"/>
                <a:ext cx="189057" cy="17699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60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0" name="Oval 31"/>
              <p:cNvSpPr/>
              <p:nvPr/>
            </p:nvSpPr>
            <p:spPr>
              <a:xfrm>
                <a:off x="5241058" y="4409344"/>
                <a:ext cx="73765" cy="75807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uppo 73"/>
            <p:cNvGrpSpPr/>
            <p:nvPr/>
          </p:nvGrpSpPr>
          <p:grpSpPr>
            <a:xfrm>
              <a:off x="5044235" y="1501901"/>
              <a:ext cx="133897" cy="138713"/>
              <a:chOff x="5181362" y="4358310"/>
              <a:chExt cx="189057" cy="176995"/>
            </a:xfrm>
          </p:grpSpPr>
          <p:sp>
            <p:nvSpPr>
              <p:cNvPr id="75" name="Oval 28"/>
              <p:cNvSpPr/>
              <p:nvPr/>
            </p:nvSpPr>
            <p:spPr>
              <a:xfrm>
                <a:off x="5181362" y="4358310"/>
                <a:ext cx="189057" cy="17699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60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6" name="Oval 31"/>
              <p:cNvSpPr/>
              <p:nvPr/>
            </p:nvSpPr>
            <p:spPr>
              <a:xfrm>
                <a:off x="5241058" y="4409344"/>
                <a:ext cx="73765" cy="75807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30" name="CasellaDiTesto 29"/>
          <p:cNvSpPr txBox="1"/>
          <p:nvPr/>
        </p:nvSpPr>
        <p:spPr>
          <a:xfrm>
            <a:off x="5238921" y="3989470"/>
            <a:ext cx="1978684" cy="68716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Employee engagement</a:t>
            </a:r>
          </a:p>
        </p:txBody>
      </p:sp>
      <p:sp>
        <p:nvSpPr>
          <p:cNvPr id="161" name="CasellaDiTesto 160"/>
          <p:cNvSpPr txBox="1"/>
          <p:nvPr/>
        </p:nvSpPr>
        <p:spPr>
          <a:xfrm>
            <a:off x="5238921" y="4394160"/>
            <a:ext cx="1978684" cy="82743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Achievement of individual development targets (Networking, Autonomy, Innovation Skills)</a:t>
            </a:r>
          </a:p>
          <a:p>
            <a:endParaRPr lang="en-GB" sz="1100" dirty="0">
              <a:solidFill>
                <a:schemeClr val="bg1"/>
              </a:solidFill>
              <a:latin typeface="Mute Semibold" panose="00000800000000000000" pitchFamily="50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5238921" y="5196518"/>
            <a:ext cx="1978684" cy="68716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Self evaluation Vs</a:t>
            </a:r>
          </a:p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Manager evaluation</a:t>
            </a:r>
          </a:p>
        </p:txBody>
      </p:sp>
      <p:grpSp>
        <p:nvGrpSpPr>
          <p:cNvPr id="71" name="Gruppo 70"/>
          <p:cNvGrpSpPr/>
          <p:nvPr/>
        </p:nvGrpSpPr>
        <p:grpSpPr>
          <a:xfrm>
            <a:off x="5035429" y="4021427"/>
            <a:ext cx="133897" cy="138713"/>
            <a:chOff x="5181362" y="4358310"/>
            <a:chExt cx="189057" cy="176995"/>
          </a:xfrm>
        </p:grpSpPr>
        <p:sp>
          <p:nvSpPr>
            <p:cNvPr id="72" name="Oval 28"/>
            <p:cNvSpPr/>
            <p:nvPr/>
          </p:nvSpPr>
          <p:spPr>
            <a:xfrm>
              <a:off x="5181362" y="4358310"/>
              <a:ext cx="189057" cy="17699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Oval 31"/>
            <p:cNvSpPr/>
            <p:nvPr/>
          </p:nvSpPr>
          <p:spPr>
            <a:xfrm>
              <a:off x="5241058" y="4409344"/>
              <a:ext cx="73765" cy="75807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7943412" y="1628135"/>
            <a:ext cx="2190530" cy="1574394"/>
            <a:chOff x="7943412" y="1628135"/>
            <a:chExt cx="2190530" cy="1574394"/>
          </a:xfrm>
        </p:grpSpPr>
        <p:sp>
          <p:nvSpPr>
            <p:cNvPr id="157" name="CasellaDiTesto 156"/>
            <p:cNvSpPr txBox="1"/>
            <p:nvPr/>
          </p:nvSpPr>
          <p:spPr>
            <a:xfrm>
              <a:off x="8155258" y="1628135"/>
              <a:ext cx="1978684" cy="68716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r>
                <a:rPr lang="en-GB" sz="1100" dirty="0">
                  <a:solidFill>
                    <a:schemeClr val="bg1"/>
                  </a:solidFill>
                  <a:latin typeface="Mute Semibold" panose="00000800000000000000" pitchFamily="50" charset="0"/>
                </a:rPr>
                <a:t>Retention rates</a:t>
              </a:r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8155258" y="2375098"/>
              <a:ext cx="1978684" cy="82743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r>
                <a:rPr lang="en-GB" sz="1100" dirty="0">
                  <a:solidFill>
                    <a:schemeClr val="bg1"/>
                  </a:solidFill>
                  <a:latin typeface="Mute Semibold" panose="00000800000000000000" pitchFamily="50" charset="0"/>
                </a:rPr>
                <a:t>Leadership representation stats</a:t>
              </a:r>
            </a:p>
          </p:txBody>
        </p:sp>
        <p:sp>
          <p:nvSpPr>
            <p:cNvPr id="150" name="CasellaDiTesto 149"/>
            <p:cNvSpPr txBox="1"/>
            <p:nvPr/>
          </p:nvSpPr>
          <p:spPr>
            <a:xfrm>
              <a:off x="8155258" y="1992953"/>
              <a:ext cx="1978684" cy="68716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r>
                <a:rPr lang="en-GB" sz="1100" dirty="0">
                  <a:solidFill>
                    <a:schemeClr val="bg1"/>
                  </a:solidFill>
                  <a:latin typeface="Mute Semibold" panose="00000800000000000000" pitchFamily="50" charset="0"/>
                </a:rPr>
                <a:t>Advancement rates</a:t>
              </a:r>
            </a:p>
          </p:txBody>
        </p:sp>
        <p:grpSp>
          <p:nvGrpSpPr>
            <p:cNvPr id="77" name="Gruppo 76"/>
            <p:cNvGrpSpPr/>
            <p:nvPr/>
          </p:nvGrpSpPr>
          <p:grpSpPr>
            <a:xfrm>
              <a:off x="7943412" y="1674034"/>
              <a:ext cx="133897" cy="138713"/>
              <a:chOff x="5181362" y="4358310"/>
              <a:chExt cx="189057" cy="176995"/>
            </a:xfrm>
          </p:grpSpPr>
          <p:sp>
            <p:nvSpPr>
              <p:cNvPr id="78" name="Oval 28"/>
              <p:cNvSpPr/>
              <p:nvPr/>
            </p:nvSpPr>
            <p:spPr>
              <a:xfrm>
                <a:off x="5181362" y="4358310"/>
                <a:ext cx="189057" cy="17699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60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9" name="Oval 31"/>
              <p:cNvSpPr/>
              <p:nvPr/>
            </p:nvSpPr>
            <p:spPr>
              <a:xfrm>
                <a:off x="5241058" y="4409344"/>
                <a:ext cx="73765" cy="75807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80" name="Gruppo 79"/>
            <p:cNvGrpSpPr/>
            <p:nvPr/>
          </p:nvGrpSpPr>
          <p:grpSpPr>
            <a:xfrm>
              <a:off x="7943412" y="2021902"/>
              <a:ext cx="133897" cy="138713"/>
              <a:chOff x="5181362" y="4358310"/>
              <a:chExt cx="189057" cy="176995"/>
            </a:xfrm>
          </p:grpSpPr>
          <p:sp>
            <p:nvSpPr>
              <p:cNvPr id="81" name="Oval 28"/>
              <p:cNvSpPr/>
              <p:nvPr/>
            </p:nvSpPr>
            <p:spPr>
              <a:xfrm>
                <a:off x="5181362" y="4358310"/>
                <a:ext cx="189057" cy="17699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60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2" name="Oval 31"/>
              <p:cNvSpPr/>
              <p:nvPr/>
            </p:nvSpPr>
            <p:spPr>
              <a:xfrm>
                <a:off x="5241058" y="4409344"/>
                <a:ext cx="73765" cy="75807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98" name="Gruppo 97"/>
            <p:cNvGrpSpPr/>
            <p:nvPr/>
          </p:nvGrpSpPr>
          <p:grpSpPr>
            <a:xfrm>
              <a:off x="7943669" y="2386995"/>
              <a:ext cx="133897" cy="138713"/>
              <a:chOff x="5181362" y="4358310"/>
              <a:chExt cx="189057" cy="176995"/>
            </a:xfrm>
          </p:grpSpPr>
          <p:sp>
            <p:nvSpPr>
              <p:cNvPr id="99" name="Oval 28"/>
              <p:cNvSpPr/>
              <p:nvPr/>
            </p:nvSpPr>
            <p:spPr>
              <a:xfrm>
                <a:off x="5181362" y="4358310"/>
                <a:ext cx="189057" cy="17699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60000"/>
                </a:scheme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0" name="Oval 31"/>
              <p:cNvSpPr/>
              <p:nvPr/>
            </p:nvSpPr>
            <p:spPr>
              <a:xfrm>
                <a:off x="5241058" y="4409344"/>
                <a:ext cx="73765" cy="75807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uppo 100"/>
          <p:cNvGrpSpPr/>
          <p:nvPr/>
        </p:nvGrpSpPr>
        <p:grpSpPr>
          <a:xfrm>
            <a:off x="5035429" y="4496266"/>
            <a:ext cx="133897" cy="138713"/>
            <a:chOff x="5181362" y="4358310"/>
            <a:chExt cx="189057" cy="176995"/>
          </a:xfrm>
        </p:grpSpPr>
        <p:sp>
          <p:nvSpPr>
            <p:cNvPr id="102" name="Oval 28"/>
            <p:cNvSpPr/>
            <p:nvPr/>
          </p:nvSpPr>
          <p:spPr>
            <a:xfrm>
              <a:off x="5181362" y="4358310"/>
              <a:ext cx="189057" cy="17699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Oval 31"/>
            <p:cNvSpPr/>
            <p:nvPr/>
          </p:nvSpPr>
          <p:spPr>
            <a:xfrm>
              <a:off x="5241058" y="4409344"/>
              <a:ext cx="73765" cy="75807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4" name="Gruppo 103"/>
          <p:cNvGrpSpPr/>
          <p:nvPr/>
        </p:nvGrpSpPr>
        <p:grpSpPr>
          <a:xfrm>
            <a:off x="5035429" y="5207252"/>
            <a:ext cx="133897" cy="138713"/>
            <a:chOff x="5181362" y="4358310"/>
            <a:chExt cx="189057" cy="176995"/>
          </a:xfrm>
        </p:grpSpPr>
        <p:sp>
          <p:nvSpPr>
            <p:cNvPr id="105" name="Oval 28"/>
            <p:cNvSpPr/>
            <p:nvPr/>
          </p:nvSpPr>
          <p:spPr>
            <a:xfrm>
              <a:off x="5181362" y="4358310"/>
              <a:ext cx="189057" cy="17699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Oval 31"/>
            <p:cNvSpPr/>
            <p:nvPr/>
          </p:nvSpPr>
          <p:spPr>
            <a:xfrm>
              <a:off x="5241058" y="4409344"/>
              <a:ext cx="73765" cy="75807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0" name="CasellaDiTesto 39"/>
          <p:cNvSpPr txBox="1"/>
          <p:nvPr/>
        </p:nvSpPr>
        <p:spPr>
          <a:xfrm>
            <a:off x="8147648" y="4103558"/>
            <a:ext cx="4086631" cy="82743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Internal Brand Image</a:t>
            </a:r>
          </a:p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(Perception of Organizational </a:t>
            </a:r>
          </a:p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Support)</a:t>
            </a:r>
          </a:p>
          <a:p>
            <a:endParaRPr lang="en-GB" sz="1100" dirty="0">
              <a:solidFill>
                <a:schemeClr val="bg1"/>
              </a:solidFill>
              <a:latin typeface="Mute Semibold" panose="00000800000000000000" pitchFamily="50" charset="0"/>
            </a:endParaRPr>
          </a:p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External Brand Image</a:t>
            </a:r>
          </a:p>
          <a:p>
            <a:r>
              <a:rPr lang="en-GB" sz="1100" dirty="0">
                <a:solidFill>
                  <a:schemeClr val="bg1"/>
                </a:solidFill>
                <a:latin typeface="Mute Semibold" panose="00000800000000000000" pitchFamily="50" charset="0"/>
              </a:rPr>
              <a:t>(Employer Branding)</a:t>
            </a:r>
          </a:p>
        </p:txBody>
      </p:sp>
      <p:grpSp>
        <p:nvGrpSpPr>
          <p:cNvPr id="86" name="Gruppo 85"/>
          <p:cNvGrpSpPr/>
          <p:nvPr/>
        </p:nvGrpSpPr>
        <p:grpSpPr>
          <a:xfrm>
            <a:off x="7943412" y="4138218"/>
            <a:ext cx="133897" cy="138713"/>
            <a:chOff x="5181362" y="4358310"/>
            <a:chExt cx="189057" cy="176995"/>
          </a:xfrm>
        </p:grpSpPr>
        <p:sp>
          <p:nvSpPr>
            <p:cNvPr id="87" name="Oval 28"/>
            <p:cNvSpPr/>
            <p:nvPr/>
          </p:nvSpPr>
          <p:spPr>
            <a:xfrm>
              <a:off x="5181362" y="4358310"/>
              <a:ext cx="189057" cy="17699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Oval 31"/>
            <p:cNvSpPr/>
            <p:nvPr/>
          </p:nvSpPr>
          <p:spPr>
            <a:xfrm>
              <a:off x="5241058" y="4409344"/>
              <a:ext cx="73765" cy="75807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0" name="Gruppo 109"/>
          <p:cNvGrpSpPr/>
          <p:nvPr/>
        </p:nvGrpSpPr>
        <p:grpSpPr>
          <a:xfrm>
            <a:off x="7943412" y="4882551"/>
            <a:ext cx="133897" cy="138713"/>
            <a:chOff x="5181362" y="4358310"/>
            <a:chExt cx="189057" cy="176995"/>
          </a:xfrm>
        </p:grpSpPr>
        <p:sp>
          <p:nvSpPr>
            <p:cNvPr id="119" name="Oval 28"/>
            <p:cNvSpPr/>
            <p:nvPr/>
          </p:nvSpPr>
          <p:spPr>
            <a:xfrm>
              <a:off x="5181362" y="4358310"/>
              <a:ext cx="189057" cy="17699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0000"/>
              </a:scheme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0" name="Oval 31"/>
            <p:cNvSpPr/>
            <p:nvPr/>
          </p:nvSpPr>
          <p:spPr>
            <a:xfrm>
              <a:off x="5241058" y="4409344"/>
              <a:ext cx="73765" cy="75807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5" name="Title 2">
            <a:extLst>
              <a:ext uri="{FF2B5EF4-FFF2-40B4-BE49-F238E27FC236}">
                <a16:creationId xmlns:a16="http://schemas.microsoft.com/office/drawing/2014/main" id="{2CCE2DFF-B4C2-462E-8560-0EC0BBBBA3D0}"/>
              </a:ext>
            </a:extLst>
          </p:cNvPr>
          <p:cNvSpPr txBox="1">
            <a:spLocks/>
          </p:cNvSpPr>
          <p:nvPr/>
        </p:nvSpPr>
        <p:spPr>
          <a:xfrm>
            <a:off x="112694" y="243424"/>
            <a:ext cx="10113264" cy="43097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524000" algn="l"/>
              </a:tabLst>
            </a:pPr>
            <a:r>
              <a:rPr lang="en-GB" sz="4000" dirty="0">
                <a:latin typeface="Grifo S" panose="02050803090505060204" pitchFamily="18" charset="0"/>
              </a:rPr>
              <a:t>Step 3: KPI </a:t>
            </a:r>
            <a:endParaRPr lang="en-GB" sz="4000" dirty="0">
              <a:solidFill>
                <a:schemeClr val="bg1"/>
              </a:solidFill>
              <a:latin typeface="Grifo S" panose="0205080309050506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38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" y="1132260"/>
            <a:ext cx="12192000" cy="47550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X-Generational Knowledge Transfer Alternative Approach 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7667472"/>
              </p:ext>
            </p:extLst>
          </p:nvPr>
        </p:nvGraphicFramePr>
        <p:xfrm>
          <a:off x="-129397" y="281795"/>
          <a:ext cx="11826815" cy="570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3718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/>
          <p:cNvCxnSpPr/>
          <p:nvPr/>
        </p:nvCxnSpPr>
        <p:spPr>
          <a:xfrm flipV="1">
            <a:off x="1101263" y="1483082"/>
            <a:ext cx="2419007" cy="883898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/>
          <p:cNvCxnSpPr/>
          <p:nvPr/>
        </p:nvCxnSpPr>
        <p:spPr>
          <a:xfrm flipH="1" flipV="1">
            <a:off x="3540349" y="1492476"/>
            <a:ext cx="2730176" cy="1073896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V="1">
            <a:off x="6282225" y="1320694"/>
            <a:ext cx="2359966" cy="1235788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/>
          <p:cNvGrpSpPr/>
          <p:nvPr/>
        </p:nvGrpSpPr>
        <p:grpSpPr>
          <a:xfrm>
            <a:off x="2551912" y="1880585"/>
            <a:ext cx="1916562" cy="1916562"/>
            <a:chOff x="3047934" y="2728901"/>
            <a:chExt cx="1916562" cy="1916562"/>
          </a:xfrm>
        </p:grpSpPr>
        <p:sp>
          <p:nvSpPr>
            <p:cNvPr id="20" name="Oval 21">
              <a:extLst>
                <a:ext uri="{FF2B5EF4-FFF2-40B4-BE49-F238E27FC236}">
                  <a16:creationId xmlns:a16="http://schemas.microsoft.com/office/drawing/2014/main" id="{62A901B1-B86B-5A4B-BFFF-55AE85276C71}"/>
                </a:ext>
              </a:extLst>
            </p:cNvPr>
            <p:cNvSpPr/>
            <p:nvPr/>
          </p:nvSpPr>
          <p:spPr>
            <a:xfrm>
              <a:off x="3047934" y="2728901"/>
              <a:ext cx="1916562" cy="19165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3208189" y="3336218"/>
              <a:ext cx="16162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dirty="0">
                  <a:solidFill>
                    <a:srgbClr val="003865"/>
                  </a:solidFill>
                  <a:latin typeface="Grifo S"/>
                </a:rPr>
                <a:t>Matching</a:t>
              </a: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5377830" y="2811068"/>
            <a:ext cx="1916562" cy="1916562"/>
            <a:chOff x="3112497" y="2701749"/>
            <a:chExt cx="1916562" cy="1916562"/>
          </a:xfrm>
        </p:grpSpPr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62A901B1-B86B-5A4B-BFFF-55AE85276C71}"/>
                </a:ext>
              </a:extLst>
            </p:cNvPr>
            <p:cNvSpPr/>
            <p:nvPr/>
          </p:nvSpPr>
          <p:spPr>
            <a:xfrm>
              <a:off x="3112497" y="2701749"/>
              <a:ext cx="1916562" cy="19165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208790" y="3161955"/>
              <a:ext cx="16162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dirty="0">
                  <a:solidFill>
                    <a:srgbClr val="003865"/>
                  </a:solidFill>
                  <a:latin typeface="Grifo S"/>
                </a:rPr>
                <a:t>Executive Sponsorship</a:t>
              </a: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7683910" y="1783540"/>
            <a:ext cx="1916562" cy="1916562"/>
            <a:chOff x="3047934" y="1920377"/>
            <a:chExt cx="1916562" cy="1916562"/>
          </a:xfrm>
        </p:grpSpPr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62A901B1-B86B-5A4B-BFFF-55AE85276C71}"/>
                </a:ext>
              </a:extLst>
            </p:cNvPr>
            <p:cNvSpPr/>
            <p:nvPr/>
          </p:nvSpPr>
          <p:spPr>
            <a:xfrm>
              <a:off x="3047934" y="1920377"/>
              <a:ext cx="1916562" cy="19165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Grifo S"/>
                <a:ea typeface="+mn-ea"/>
                <a:cs typeface="+mn-cs"/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187521" y="2485127"/>
              <a:ext cx="16162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dirty="0">
                  <a:solidFill>
                    <a:srgbClr val="003865"/>
                  </a:solidFill>
                  <a:latin typeface="Grifo S"/>
                </a:rPr>
                <a:t>Recognize Effort</a:t>
              </a:r>
            </a:p>
          </p:txBody>
        </p:sp>
      </p:grpSp>
      <p:cxnSp>
        <p:nvCxnSpPr>
          <p:cNvPr id="11" name="Connettore diritto 10"/>
          <p:cNvCxnSpPr/>
          <p:nvPr/>
        </p:nvCxnSpPr>
        <p:spPr>
          <a:xfrm>
            <a:off x="3538222" y="1499006"/>
            <a:ext cx="0" cy="381579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6287341" y="2580038"/>
            <a:ext cx="0" cy="381579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8658655" y="1401961"/>
            <a:ext cx="0" cy="381579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-578532" y="2366980"/>
            <a:ext cx="1669117" cy="2"/>
          </a:xfrm>
          <a:prstGeom prst="line">
            <a:avLst/>
          </a:prstGeom>
          <a:ln w="28575">
            <a:solidFill>
              <a:schemeClr val="bg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>
            <a:off x="8661006" y="1320694"/>
            <a:ext cx="2492769" cy="129388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gnaposto numero diapositiva 1"/>
          <p:cNvSpPr txBox="1">
            <a:spLocks/>
          </p:cNvSpPr>
          <p:nvPr/>
        </p:nvSpPr>
        <p:spPr>
          <a:xfrm>
            <a:off x="10579227" y="6324600"/>
            <a:ext cx="688848" cy="27781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551C3F-E5B5-49AF-A85B-7D3B4FA1826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0" name="Rettangolo 29"/>
          <p:cNvSpPr/>
          <p:nvPr/>
        </p:nvSpPr>
        <p:spPr>
          <a:xfrm>
            <a:off x="150555" y="147797"/>
            <a:ext cx="795762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500" dirty="0" err="1">
                <a:solidFill>
                  <a:schemeClr val="bg1"/>
                </a:solidFill>
                <a:latin typeface="Grifo S" panose="02050803090505060204" pitchFamily="18" charset="0"/>
              </a:rPr>
              <a:t>Key</a:t>
            </a:r>
            <a:r>
              <a:rPr lang="it-IT" sz="4500" dirty="0">
                <a:solidFill>
                  <a:schemeClr val="bg1"/>
                </a:solidFill>
                <a:latin typeface="Grifo S" panose="02050803090505060204" pitchFamily="18" charset="0"/>
              </a:rPr>
              <a:t> </a:t>
            </a:r>
            <a:r>
              <a:rPr lang="it-IT" sz="4500" dirty="0" err="1">
                <a:solidFill>
                  <a:schemeClr val="bg1"/>
                </a:solidFill>
                <a:latin typeface="Grifo S" panose="02050803090505060204" pitchFamily="18" charset="0"/>
              </a:rPr>
              <a:t>Considerations</a:t>
            </a:r>
            <a:r>
              <a:rPr lang="it-IT" sz="4500" dirty="0">
                <a:solidFill>
                  <a:schemeClr val="bg1"/>
                </a:solidFill>
                <a:latin typeface="Grifo S" panose="02050803090505060204" pitchFamily="18" charset="0"/>
              </a:rPr>
              <a:t> and Benefits</a:t>
            </a:r>
          </a:p>
        </p:txBody>
      </p:sp>
      <p:cxnSp>
        <p:nvCxnSpPr>
          <p:cNvPr id="80" name="Connettore diritto 79"/>
          <p:cNvCxnSpPr/>
          <p:nvPr/>
        </p:nvCxnSpPr>
        <p:spPr>
          <a:xfrm flipV="1">
            <a:off x="11103756" y="1400175"/>
            <a:ext cx="2269344" cy="1212867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1">
            <a:extLst>
              <a:ext uri="{FF2B5EF4-FFF2-40B4-BE49-F238E27FC236}">
                <a16:creationId xmlns:a16="http://schemas.microsoft.com/office/drawing/2014/main" id="{62A901B1-B86B-5A4B-BFFF-55AE85276C71}"/>
              </a:ext>
            </a:extLst>
          </p:cNvPr>
          <p:cNvSpPr/>
          <p:nvPr/>
        </p:nvSpPr>
        <p:spPr>
          <a:xfrm>
            <a:off x="131716" y="2811068"/>
            <a:ext cx="1916562" cy="1916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rifo S"/>
              <a:ea typeface="+mn-ea"/>
              <a:cs typeface="+mn-cs"/>
            </a:endParaRPr>
          </a:p>
        </p:txBody>
      </p:sp>
      <p:sp>
        <p:nvSpPr>
          <p:cNvPr id="31" name="Rettangolo 20"/>
          <p:cNvSpPr/>
          <p:nvPr/>
        </p:nvSpPr>
        <p:spPr>
          <a:xfrm>
            <a:off x="194477" y="5675588"/>
            <a:ext cx="2276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Grifo S"/>
              </a:rPr>
              <a:t>Increased Creativity</a:t>
            </a:r>
          </a:p>
        </p:txBody>
      </p:sp>
      <p:cxnSp>
        <p:nvCxnSpPr>
          <p:cNvPr id="32" name="Connettore diritto 10"/>
          <p:cNvCxnSpPr/>
          <p:nvPr/>
        </p:nvCxnSpPr>
        <p:spPr>
          <a:xfrm>
            <a:off x="1118026" y="2429489"/>
            <a:ext cx="0" cy="381579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21">
            <a:extLst>
              <a:ext uri="{FF2B5EF4-FFF2-40B4-BE49-F238E27FC236}">
                <a16:creationId xmlns:a16="http://schemas.microsoft.com/office/drawing/2014/main" id="{62A901B1-B86B-5A4B-BFFF-55AE85276C71}"/>
              </a:ext>
            </a:extLst>
          </p:cNvPr>
          <p:cNvSpPr/>
          <p:nvPr/>
        </p:nvSpPr>
        <p:spPr>
          <a:xfrm>
            <a:off x="10145475" y="2939757"/>
            <a:ext cx="1916562" cy="1916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Grifo S"/>
              <a:ea typeface="+mn-ea"/>
              <a:cs typeface="+mn-cs"/>
            </a:endParaRPr>
          </a:p>
        </p:txBody>
      </p:sp>
      <p:cxnSp>
        <p:nvCxnSpPr>
          <p:cNvPr id="36" name="Connettore diritto 12"/>
          <p:cNvCxnSpPr/>
          <p:nvPr/>
        </p:nvCxnSpPr>
        <p:spPr>
          <a:xfrm>
            <a:off x="11113438" y="2648076"/>
            <a:ext cx="0" cy="381579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126030" y="5687992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Grifo S"/>
              </a:rPr>
              <a:t>Reduce Silos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689766" y="5675588"/>
            <a:ext cx="2215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Grifo S"/>
              </a:rPr>
              <a:t>Talent Build Strategy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52668" y="5683442"/>
            <a:ext cx="854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Grifo S"/>
              </a:rPr>
              <a:t>Upskill</a:t>
            </a:r>
          </a:p>
        </p:txBody>
      </p:sp>
      <p:sp>
        <p:nvSpPr>
          <p:cNvPr id="39" name="Rettangolo 20"/>
          <p:cNvSpPr/>
          <p:nvPr/>
        </p:nvSpPr>
        <p:spPr>
          <a:xfrm>
            <a:off x="293160" y="3169184"/>
            <a:ext cx="1616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003865"/>
                </a:solidFill>
                <a:latin typeface="Grifo S"/>
              </a:rPr>
              <a:t>Open Applications / Bias Free Appraisal</a:t>
            </a:r>
          </a:p>
        </p:txBody>
      </p:sp>
      <p:sp>
        <p:nvSpPr>
          <p:cNvPr id="40" name="Rettangolo 16"/>
          <p:cNvSpPr/>
          <p:nvPr/>
        </p:nvSpPr>
        <p:spPr>
          <a:xfrm>
            <a:off x="10295653" y="3455940"/>
            <a:ext cx="1616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003865"/>
                </a:solidFill>
                <a:latin typeface="Grifo S"/>
              </a:rPr>
              <a:t>Report and Share Experiences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220901" y="5661308"/>
            <a:ext cx="1258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Grifo S"/>
              </a:rPr>
              <a:t>Build Trust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10881" y="5675588"/>
            <a:ext cx="1128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Grifo S"/>
              </a:rPr>
              <a:t>Retention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525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66889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galLong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14400" y="4388400"/>
            <a:ext cx="10364400" cy="1800000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tabLst>
                <a:tab pos="1600200" algn="l"/>
              </a:tabLst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it-IT" dirty="0">
                <a:latin typeface="+mn-lt"/>
              </a:rPr>
              <a:t>Capitale Sociale € 300.000,00 I.V. - P.IVA/C.F. 10304670150 - Reg. Imprese Milano n. 10304670150 </a:t>
            </a:r>
          </a:p>
          <a:p>
            <a:r>
              <a:rPr lang="it-IT" dirty="0">
                <a:latin typeface="+mn-lt"/>
              </a:rPr>
              <a:t>Camera di Commercio Milano REA 1365840 - Sede Legale: Viale L. Bodio 33, 20158 Milano</a:t>
            </a:r>
          </a:p>
          <a:p>
            <a:r>
              <a:rPr lang="it-IT" dirty="0">
                <a:latin typeface="+mn-lt"/>
              </a:rPr>
              <a:t>Società soggetta al potere di direzione e coordinamento di </a:t>
            </a:r>
            <a:r>
              <a:rPr lang="it-IT" dirty="0" err="1">
                <a:latin typeface="+mn-lt"/>
              </a:rPr>
              <a:t>Marsh</a:t>
            </a:r>
            <a:r>
              <a:rPr lang="it-IT" dirty="0">
                <a:latin typeface="+mn-lt"/>
              </a:rPr>
              <a:t> International </a:t>
            </a:r>
            <a:r>
              <a:rPr lang="it-IT" dirty="0" err="1">
                <a:latin typeface="+mn-lt"/>
              </a:rPr>
              <a:t>Holdings</a:t>
            </a:r>
            <a:r>
              <a:rPr lang="it-IT" dirty="0">
                <a:latin typeface="+mn-lt"/>
              </a:rPr>
              <a:t> II </a:t>
            </a:r>
            <a:r>
              <a:rPr lang="it-IT" dirty="0" err="1">
                <a:latin typeface="+mn-lt"/>
              </a:rPr>
              <a:t>Inc</a:t>
            </a:r>
            <a:r>
              <a:rPr lang="it-IT" dirty="0">
                <a:latin typeface="+mn-lt"/>
              </a:rPr>
              <a:t>. ai sensi dell'art 2497 c.c.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055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CANACTASDIVIDER" val="N"/>
  <p:tag name="MMCOA_PROMPTCOLOUR" val="N"/>
  <p:tag name="MMCOA_SLIDESIZE" val="Size16x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1"/>
  <p:tag name="MMCOA_FONTSIZE_M" val="30"/>
  <p:tag name="MMCOA_FONTSIZE_S" val="12"/>
  <p:tag name="MMCOA_POSITION_L" val="72;121.04;107.27;543.12"/>
  <p:tag name="MMCOA_POSITION_M" val="72;121.04;34.87;543.12"/>
  <p:tag name="MMCOA_POSITION_S" val="72;121.04;16.44;543.12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100"/>
  <p:tag name="MMCOA_FONTSIZE_S" val="80"/>
  <p:tag name="MMCOA_POSITION_L" val="72;229.53;150.52;543.12"/>
  <p:tag name="MMCOA_POSITION_M" val="72;156.28;111.40;543.12"/>
  <p:tag name="MMCOA_POSITION_S" val="72;137.32;68.88;543.12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CANACTASDIVIDER" val="N"/>
  <p:tag name="MMCOA_PROMPTCOLOUR" val="N"/>
  <p:tag name="MMCOA_SLIDESIZE" val="Size16x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40"/>
  <p:tag name="MMCOA_FONTSIZE_M" val="25"/>
  <p:tag name="MMCOA_FONTSIZE_S" val="15"/>
  <p:tag name="MMCOA_POSITION_L" val="72;189.07;50.45;792"/>
  <p:tag name="MMCOA_POSITION_M" val="72;112.25;28.91;792"/>
  <p:tag name="MMCOA_POSITION_S" val="72;114.8;28.91;792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  <p:tag name="MMCOA_DISABLETABLEREFORMAT" val="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FONTSIZE_L" val="130"/>
  <p:tag name="MMCOA_FONTSIZE_M" val="115"/>
  <p:tag name="MMCOA_FONTSIZE_S" val="90"/>
  <p:tag name="MMCOA_POSITION_L" val="72;234.71;150.52;792"/>
  <p:tag name="MMCOA_POSITION_M" val="72;142.58;230.46;792"/>
  <p:tag name="MMCOA_POSITION_S" val="72;140.31;266.46;792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  <p:tag name="MMCOA_DISABLETABLEREFORMAT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heme/theme1.xml><?xml version="1.0" encoding="utf-8"?>
<a:theme xmlns:a="http://schemas.openxmlformats.org/drawingml/2006/main" name="WTB">
  <a:themeElements>
    <a:clrScheme name="Custom 1">
      <a:dk1>
        <a:srgbClr val="003865"/>
      </a:dk1>
      <a:lt1>
        <a:srgbClr val="FFFFFF"/>
      </a:lt1>
      <a:dk2>
        <a:srgbClr val="868D95"/>
      </a:dk2>
      <a:lt2>
        <a:srgbClr val="B9BFC7"/>
      </a:lt2>
      <a:accent1>
        <a:srgbClr val="009DE0"/>
      </a:accent1>
      <a:accent2>
        <a:srgbClr val="00AC41"/>
      </a:accent2>
      <a:accent3>
        <a:srgbClr val="8246AF"/>
      </a:accent3>
      <a:accent4>
        <a:srgbClr val="00968F"/>
      </a:accent4>
      <a:accent5>
        <a:srgbClr val="0077A0"/>
      </a:accent5>
      <a:accent6>
        <a:srgbClr val="EE3D8B"/>
      </a:accent6>
      <a:hlink>
        <a:srgbClr val="003865"/>
      </a:hlink>
      <a:folHlink>
        <a:srgbClr val="009DE0"/>
      </a:folHlink>
    </a:clrScheme>
    <a:fontScheme name="Mercer 202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 anchor="t" anchorCtr="0">
        <a:noAutofit/>
      </a:bodyPr>
      <a:lstStyle>
        <a:defPPr>
          <a:defRPr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MER2020.Classic16x9.potx" id="{534D9D80-9E67-480D-986B-530849BF9B55}" vid="{F35605F8-A38D-4A59-B086-19D6B73ABD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MER2020.Classic16x9</Template>
  <TotalTime>7</TotalTime>
  <Words>569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</vt:lpstr>
      <vt:lpstr>Calibri</vt:lpstr>
      <vt:lpstr>Grifo S</vt:lpstr>
      <vt:lpstr>Mute</vt:lpstr>
      <vt:lpstr>Mute Semibold</vt:lpstr>
      <vt:lpstr>Times New Roman</vt:lpstr>
      <vt:lpstr>WTB</vt:lpstr>
      <vt:lpstr>Digital Upskilling for All!</vt:lpstr>
      <vt:lpstr>What is reverse mentoring?</vt:lpstr>
      <vt:lpstr>PowerPoint Presentation</vt:lpstr>
      <vt:lpstr>Step 2: Mentoring path</vt:lpstr>
      <vt:lpstr>Index for  mentoring effectiveness  </vt:lpstr>
      <vt:lpstr>X-Generational Knowledge Transfer Alternative Approach   </vt:lpstr>
      <vt:lpstr>PowerPoint Presentation</vt:lpstr>
      <vt:lpstr>PowerPoint Presentation</vt:lpstr>
      <vt:lpstr>PowerPoint Presentation</vt:lpstr>
    </vt:vector>
  </TitlesOfParts>
  <Company>Mercer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Upskilling for All!</dc:title>
  <dc:creator>Provera, Lucye</dc:creator>
  <cp:lastModifiedBy>Anne Valles</cp:lastModifiedBy>
  <cp:revision>1</cp:revision>
  <dcterms:created xsi:type="dcterms:W3CDTF">2021-06-01T13:04:24Z</dcterms:created>
  <dcterms:modified xsi:type="dcterms:W3CDTF">2021-06-01T13:47:18Z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MER2020.Classic16x9</vt:lpwstr>
  </property>
  <property fmtid="{D5CDD505-2E9C-101B-9397-08002B2CF9AE}" pid="3" name="TemplateVersion">
    <vt:lpwstr>8.1</vt:lpwstr>
  </property>
  <property fmtid="{D5CDD505-2E9C-101B-9397-08002B2CF9AE}" pid="4" name="MMCOA_BaseCo">
    <vt:lpwstr>MER</vt:lpwstr>
  </property>
  <property fmtid="{D5CDD505-2E9C-101B-9397-08002B2CF9AE}" pid="5" name="MMCOA_Brand">
    <vt:lpwstr>MER2020</vt:lpwstr>
  </property>
  <property fmtid="{D5CDD505-2E9C-101B-9397-08002B2CF9AE}" pid="6" name="MMCOA_PresentationType">
    <vt:lpwstr>Classic16x9</vt:lpwstr>
  </property>
  <property fmtid="{D5CDD505-2E9C-101B-9397-08002B2CF9AE}" pid="7" name="MMCOA_FontSize">
    <vt:lpwstr>Large</vt:lpwstr>
  </property>
  <property fmtid="{D5CDD505-2E9C-101B-9397-08002B2CF9AE}" pid="8" name="MMCOA_SlideStyle">
    <vt:lpwstr>MER2020_Standard</vt:lpwstr>
  </property>
  <property fmtid="{D5CDD505-2E9C-101B-9397-08002B2CF9AE}" pid="9" name="MMCOA_PaletteName">
    <vt:lpwstr>Gradient-Green</vt:lpwstr>
  </property>
  <property fmtid="{D5CDD505-2E9C-101B-9397-08002B2CF9AE}" pid="10" name="MMCOA_PaletteNumber">
    <vt:lpwstr>0</vt:lpwstr>
  </property>
</Properties>
</file>